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authors.xml" ContentType="application/vnd.ms-powerpoint.author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4"/>
  </p:sldMasterIdLst>
  <p:notesMasterIdLst>
    <p:notesMasterId r:id="rId24"/>
  </p:notesMasterIdLst>
  <p:handoutMasterIdLst>
    <p:handoutMasterId r:id="rId25"/>
  </p:handoutMasterIdLst>
  <p:sldIdLst>
    <p:sldId id="403" r:id="rId5"/>
    <p:sldId id="395" r:id="rId6"/>
    <p:sldId id="396" r:id="rId7"/>
    <p:sldId id="393" r:id="rId8"/>
    <p:sldId id="363" r:id="rId9"/>
    <p:sldId id="389" r:id="rId10"/>
    <p:sldId id="406" r:id="rId11"/>
    <p:sldId id="404" r:id="rId12"/>
    <p:sldId id="304" r:id="rId13"/>
    <p:sldId id="400" r:id="rId14"/>
    <p:sldId id="407" r:id="rId15"/>
    <p:sldId id="402" r:id="rId16"/>
    <p:sldId id="397" r:id="rId17"/>
    <p:sldId id="398" r:id="rId18"/>
    <p:sldId id="368" r:id="rId19"/>
    <p:sldId id="372" r:id="rId20"/>
    <p:sldId id="365" r:id="rId21"/>
    <p:sldId id="401" r:id="rId22"/>
    <p:sldId id="377" r:id="rId23"/>
  </p:sldIdLst>
  <p:sldSz cx="9144000" cy="6858000" type="screen4x3"/>
  <p:notesSz cx="6797675" cy="9926638"/>
  <p:embeddedFontLst>
    <p:embeddedFont>
      <p:font typeface="Poppins" charset="0"/>
      <p:regular r:id="rId26"/>
      <p:bold r:id="rId27"/>
      <p:italic r:id="rId28"/>
      <p:boldItalic r:id="rId29"/>
    </p:embeddedFont>
    <p:embeddedFont>
      <p:font typeface="Segoe UI" pitchFamily="34" charset="0"/>
      <p:regular r:id="rId30"/>
      <p:bold r:id="rId31"/>
      <p:italic r:id="rId32"/>
      <p:boldItalic r:id="rId33"/>
    </p:embeddedFont>
    <p:embeddedFont>
      <p:font typeface="Calibri" pitchFamily="34" charset="0"/>
      <p:regular r:id="rId34"/>
      <p:bold r:id="rId35"/>
      <p:italic r:id="rId36"/>
      <p:boldItalic r:id="rId37"/>
    </p:embeddedFont>
    <p:embeddedFont>
      <p:font typeface="Helvetica" pitchFamily="34" charset="0"/>
      <p:regular r:id="rId38"/>
      <p:bold r:id="rId39"/>
      <p:italic r:id="rId40"/>
      <p:boldItalic r:id="rId41"/>
    </p:embeddedFont>
  </p:embeddedFontLst>
  <p:defaultTextStyle>
    <a:defPPr>
      <a:defRPr lang="en-US"/>
    </a:defPPr>
    <a:lvl1pPr algn="l" rtl="0" eaLnBrk="0" fontAlgn="base" hangingPunct="0">
      <a:spcBef>
        <a:spcPct val="0"/>
      </a:spcBef>
      <a:spcAft>
        <a:spcPct val="0"/>
      </a:spcAft>
      <a:defRPr sz="3600" b="1" kern="1200">
        <a:solidFill>
          <a:srgbClr val="000066"/>
        </a:solidFill>
        <a:latin typeface="Arial" charset="0"/>
        <a:ea typeface="+mn-ea"/>
        <a:cs typeface="+mn-cs"/>
      </a:defRPr>
    </a:lvl1pPr>
    <a:lvl2pPr marL="457200" algn="l" rtl="0" eaLnBrk="0" fontAlgn="base" hangingPunct="0">
      <a:spcBef>
        <a:spcPct val="0"/>
      </a:spcBef>
      <a:spcAft>
        <a:spcPct val="0"/>
      </a:spcAft>
      <a:defRPr sz="3600" b="1" kern="1200">
        <a:solidFill>
          <a:srgbClr val="000066"/>
        </a:solidFill>
        <a:latin typeface="Arial" charset="0"/>
        <a:ea typeface="+mn-ea"/>
        <a:cs typeface="+mn-cs"/>
      </a:defRPr>
    </a:lvl2pPr>
    <a:lvl3pPr marL="914400" algn="l" rtl="0" eaLnBrk="0" fontAlgn="base" hangingPunct="0">
      <a:spcBef>
        <a:spcPct val="0"/>
      </a:spcBef>
      <a:spcAft>
        <a:spcPct val="0"/>
      </a:spcAft>
      <a:defRPr sz="3600" b="1" kern="1200">
        <a:solidFill>
          <a:srgbClr val="000066"/>
        </a:solidFill>
        <a:latin typeface="Arial" charset="0"/>
        <a:ea typeface="+mn-ea"/>
        <a:cs typeface="+mn-cs"/>
      </a:defRPr>
    </a:lvl3pPr>
    <a:lvl4pPr marL="1371600" algn="l" rtl="0" eaLnBrk="0" fontAlgn="base" hangingPunct="0">
      <a:spcBef>
        <a:spcPct val="0"/>
      </a:spcBef>
      <a:spcAft>
        <a:spcPct val="0"/>
      </a:spcAft>
      <a:defRPr sz="3600" b="1" kern="1200">
        <a:solidFill>
          <a:srgbClr val="000066"/>
        </a:solidFill>
        <a:latin typeface="Arial" charset="0"/>
        <a:ea typeface="+mn-ea"/>
        <a:cs typeface="+mn-cs"/>
      </a:defRPr>
    </a:lvl4pPr>
    <a:lvl5pPr marL="1828800" algn="l" rtl="0" eaLnBrk="0" fontAlgn="base" hangingPunct="0">
      <a:spcBef>
        <a:spcPct val="0"/>
      </a:spcBef>
      <a:spcAft>
        <a:spcPct val="0"/>
      </a:spcAft>
      <a:defRPr sz="3600" b="1" kern="1200">
        <a:solidFill>
          <a:srgbClr val="000066"/>
        </a:solidFill>
        <a:latin typeface="Arial" charset="0"/>
        <a:ea typeface="+mn-ea"/>
        <a:cs typeface="+mn-cs"/>
      </a:defRPr>
    </a:lvl5pPr>
    <a:lvl6pPr marL="2286000" algn="l" defTabSz="914400" rtl="0" eaLnBrk="1" latinLnBrk="0" hangingPunct="1">
      <a:defRPr sz="3600" b="1" kern="1200">
        <a:solidFill>
          <a:srgbClr val="000066"/>
        </a:solidFill>
        <a:latin typeface="Arial" charset="0"/>
        <a:ea typeface="+mn-ea"/>
        <a:cs typeface="+mn-cs"/>
      </a:defRPr>
    </a:lvl6pPr>
    <a:lvl7pPr marL="2743200" algn="l" defTabSz="914400" rtl="0" eaLnBrk="1" latinLnBrk="0" hangingPunct="1">
      <a:defRPr sz="3600" b="1" kern="1200">
        <a:solidFill>
          <a:srgbClr val="000066"/>
        </a:solidFill>
        <a:latin typeface="Arial" charset="0"/>
        <a:ea typeface="+mn-ea"/>
        <a:cs typeface="+mn-cs"/>
      </a:defRPr>
    </a:lvl7pPr>
    <a:lvl8pPr marL="3200400" algn="l" defTabSz="914400" rtl="0" eaLnBrk="1" latinLnBrk="0" hangingPunct="1">
      <a:defRPr sz="3600" b="1" kern="1200">
        <a:solidFill>
          <a:srgbClr val="000066"/>
        </a:solidFill>
        <a:latin typeface="Arial" charset="0"/>
        <a:ea typeface="+mn-ea"/>
        <a:cs typeface="+mn-cs"/>
      </a:defRPr>
    </a:lvl8pPr>
    <a:lvl9pPr marL="3657600" algn="l" defTabSz="914400" rtl="0" eaLnBrk="1" latinLnBrk="0" hangingPunct="1">
      <a:defRPr sz="3600" b="1" kern="1200">
        <a:solidFill>
          <a:srgbClr val="000066"/>
        </a:solidFill>
        <a:latin typeface="Arial" charset="0"/>
        <a:ea typeface="+mn-ea"/>
        <a:cs typeface="+mn-cs"/>
      </a:defRPr>
    </a:lvl9pPr>
  </p:defaultTextStyle>
  <p:extLst>
    <p:ext uri="{EFAFB233-063F-42B5-8137-9DF3F51BA10A}">
      <p15:sldGuideLst xmlns:p15="http://schemas.microsoft.com/office/powerpoint/2012/main" xmlns="">
        <p15:guide id="1" orient="horz" pos="1296">
          <p15:clr>
            <a:srgbClr val="A4A3A4"/>
          </p15:clr>
        </p15:guide>
        <p15:guide id="2" pos="672">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CF912E-68CF-6750-2A90-A7D27B9732B1}" name="Kaye, Steff" initials="KS" userId="S::Steff.Kaye@nhslothian.scot.nhs.uk::7583f133-1f48-4c3a-9c68-f9ba82bb40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99FF"/>
    <a:srgbClr val="000066"/>
    <a:srgbClr val="CC00FF"/>
    <a:srgbClr val="00A3E6"/>
    <a:srgbClr val="66FFFF"/>
    <a:srgbClr val="00FFFF"/>
    <a:srgbClr val="0099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E5CCB1-DEEA-4FC1-A77B-EC411594478A}" v="63" dt="2024-10-08T14:53:04.6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38" autoAdjust="0"/>
    <p:restoredTop sz="83667" autoAdjust="0"/>
  </p:normalViewPr>
  <p:slideViewPr>
    <p:cSldViewPr snapToGrid="0">
      <p:cViewPr varScale="1">
        <p:scale>
          <a:sx n="92" d="100"/>
          <a:sy n="92" d="100"/>
        </p:scale>
        <p:origin x="-2100" y="-96"/>
      </p:cViewPr>
      <p:guideLst>
        <p:guide orient="horz" pos="1296"/>
        <p:guide pos="672"/>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lfe, Lisa" userId="S::lisa.balfe@nhslothian.scot.nhs.uk::7b2d8750-6855-4ff7-b3e9-e50f2d7340b3" providerId="AD" clId="Web-{B1D92D77-F277-42DD-A33D-2A1EB826CD4D}"/>
    <pc:docChg chg="addSld delSld modSld">
      <pc:chgData name="Balfe, Lisa" userId="S::lisa.balfe@nhslothian.scot.nhs.uk::7b2d8750-6855-4ff7-b3e9-e50f2d7340b3" providerId="AD" clId="Web-{B1D92D77-F277-42DD-A33D-2A1EB826CD4D}" dt="2024-09-25T13:00:31.480" v="71"/>
      <pc:docMkLst>
        <pc:docMk/>
      </pc:docMkLst>
      <pc:sldChg chg="addSp delSp modSp">
        <pc:chgData name="Balfe, Lisa" userId="S::lisa.balfe@nhslothian.scot.nhs.uk::7b2d8750-6855-4ff7-b3e9-e50f2d7340b3" providerId="AD" clId="Web-{B1D92D77-F277-42DD-A33D-2A1EB826CD4D}" dt="2024-09-25T13:00:27.668" v="70" actId="1076"/>
        <pc:sldMkLst>
          <pc:docMk/>
          <pc:sldMk cId="201548165" sldId="404"/>
        </pc:sldMkLst>
        <pc:spChg chg="mod">
          <ac:chgData name="Balfe, Lisa" userId="S::lisa.balfe@nhslothian.scot.nhs.uk::7b2d8750-6855-4ff7-b3e9-e50f2d7340b3" providerId="AD" clId="Web-{B1D92D77-F277-42DD-A33D-2A1EB826CD4D}" dt="2024-09-25T13:00:03.839" v="62" actId="1076"/>
          <ac:spMkLst>
            <pc:docMk/>
            <pc:sldMk cId="201548165" sldId="404"/>
            <ac:spMk id="10" creationId="{00000000-0000-0000-0000-000000000000}"/>
          </ac:spMkLst>
        </pc:spChg>
        <pc:spChg chg="mod">
          <ac:chgData name="Balfe, Lisa" userId="S::lisa.balfe@nhslothian.scot.nhs.uk::7b2d8750-6855-4ff7-b3e9-e50f2d7340b3" providerId="AD" clId="Web-{B1D92D77-F277-42DD-A33D-2A1EB826CD4D}" dt="2024-09-25T13:00:27.668" v="70" actId="1076"/>
          <ac:spMkLst>
            <pc:docMk/>
            <pc:sldMk cId="201548165" sldId="404"/>
            <ac:spMk id="11" creationId="{00000000-0000-0000-0000-000000000000}"/>
          </ac:spMkLst>
        </pc:spChg>
        <pc:spChg chg="mod">
          <ac:chgData name="Balfe, Lisa" userId="S::lisa.balfe@nhslothian.scot.nhs.uk::7b2d8750-6855-4ff7-b3e9-e50f2d7340b3" providerId="AD" clId="Web-{B1D92D77-F277-42DD-A33D-2A1EB826CD4D}" dt="2024-09-25T13:00:01.323" v="61" actId="1076"/>
          <ac:spMkLst>
            <pc:docMk/>
            <pc:sldMk cId="201548165" sldId="404"/>
            <ac:spMk id="20" creationId="{00000000-0000-0000-0000-000000000000}"/>
          </ac:spMkLst>
        </pc:spChg>
        <pc:spChg chg="mod">
          <ac:chgData name="Balfe, Lisa" userId="S::lisa.balfe@nhslothian.scot.nhs.uk::7b2d8750-6855-4ff7-b3e9-e50f2d7340b3" providerId="AD" clId="Web-{B1D92D77-F277-42DD-A33D-2A1EB826CD4D}" dt="2024-09-25T13:00:12.995" v="64" actId="1076"/>
          <ac:spMkLst>
            <pc:docMk/>
            <pc:sldMk cId="201548165" sldId="404"/>
            <ac:spMk id="21" creationId="{00000000-0000-0000-0000-000000000000}"/>
          </ac:spMkLst>
        </pc:spChg>
        <pc:picChg chg="add del mod ord">
          <ac:chgData name="Balfe, Lisa" userId="S::lisa.balfe@nhslothian.scot.nhs.uk::7b2d8750-6855-4ff7-b3e9-e50f2d7340b3" providerId="AD" clId="Web-{B1D92D77-F277-42DD-A33D-2A1EB826CD4D}" dt="2024-09-25T12:57:21.538" v="28"/>
          <ac:picMkLst>
            <pc:docMk/>
            <pc:sldMk cId="201548165" sldId="404"/>
            <ac:picMk id="4" creationId="{D20A44E4-21C5-C267-D4FC-053F6E333D0C}"/>
          </ac:picMkLst>
        </pc:picChg>
        <pc:picChg chg="add mod modVis">
          <ac:chgData name="Balfe, Lisa" userId="S::lisa.balfe@nhslothian.scot.nhs.uk::7b2d8750-6855-4ff7-b3e9-e50f2d7340b3" providerId="AD" clId="Web-{B1D92D77-F277-42DD-A33D-2A1EB826CD4D}" dt="2024-09-25T12:59:55.667" v="60"/>
          <ac:picMkLst>
            <pc:docMk/>
            <pc:sldMk cId="201548165" sldId="404"/>
            <ac:picMk id="5" creationId="{01D76875-63B6-E485-18AF-896939016970}"/>
          </ac:picMkLst>
        </pc:picChg>
        <pc:picChg chg="add mod">
          <ac:chgData name="Balfe, Lisa" userId="S::lisa.balfe@nhslothian.scot.nhs.uk::7b2d8750-6855-4ff7-b3e9-e50f2d7340b3" providerId="AD" clId="Web-{B1D92D77-F277-42DD-A33D-2A1EB826CD4D}" dt="2024-09-25T13:00:24.355" v="69" actId="1076"/>
          <ac:picMkLst>
            <pc:docMk/>
            <pc:sldMk cId="201548165" sldId="404"/>
            <ac:picMk id="6" creationId="{4692EE4B-502A-6061-B4CB-131FF124C4B4}"/>
          </ac:picMkLst>
        </pc:picChg>
        <pc:picChg chg="add mod">
          <ac:chgData name="Balfe, Lisa" userId="S::lisa.balfe@nhslothian.scot.nhs.uk::7b2d8750-6855-4ff7-b3e9-e50f2d7340b3" providerId="AD" clId="Web-{B1D92D77-F277-42DD-A33D-2A1EB826CD4D}" dt="2024-09-25T13:00:22.543" v="68" actId="14100"/>
          <ac:picMkLst>
            <pc:docMk/>
            <pc:sldMk cId="201548165" sldId="404"/>
            <ac:picMk id="7" creationId="{75A3009B-4740-6DBD-AB57-CCD093EDAD58}"/>
          </ac:picMkLst>
        </pc:picChg>
        <pc:picChg chg="del mod">
          <ac:chgData name="Balfe, Lisa" userId="S::lisa.balfe@nhslothian.scot.nhs.uk::7b2d8750-6855-4ff7-b3e9-e50f2d7340b3" providerId="AD" clId="Web-{B1D92D77-F277-42DD-A33D-2A1EB826CD4D}" dt="2024-09-25T12:58:52.072" v="49"/>
          <ac:picMkLst>
            <pc:docMk/>
            <pc:sldMk cId="201548165" sldId="404"/>
            <ac:picMk id="19" creationId="{00000000-0000-0000-0000-000000000000}"/>
          </ac:picMkLst>
        </pc:picChg>
        <pc:picChg chg="del mod">
          <ac:chgData name="Balfe, Lisa" userId="S::lisa.balfe@nhslothian.scot.nhs.uk::7b2d8750-6855-4ff7-b3e9-e50f2d7340b3" providerId="AD" clId="Web-{B1D92D77-F277-42DD-A33D-2A1EB826CD4D}" dt="2024-09-25T12:58:52.900" v="50"/>
          <ac:picMkLst>
            <pc:docMk/>
            <pc:sldMk cId="201548165" sldId="404"/>
            <ac:picMk id="22" creationId="{00000000-0000-0000-0000-000000000000}"/>
          </ac:picMkLst>
        </pc:picChg>
      </pc:sldChg>
      <pc:sldChg chg="new del">
        <pc:chgData name="Balfe, Lisa" userId="S::lisa.balfe@nhslothian.scot.nhs.uk::7b2d8750-6855-4ff7-b3e9-e50f2d7340b3" providerId="AD" clId="Web-{B1D92D77-F277-42DD-A33D-2A1EB826CD4D}" dt="2024-09-25T13:00:31.480" v="71"/>
        <pc:sldMkLst>
          <pc:docMk/>
          <pc:sldMk cId="359649208" sldId="405"/>
        </pc:sldMkLst>
      </pc:sldChg>
    </pc:docChg>
  </pc:docChgLst>
  <pc:docChgLst>
    <pc:chgData name="Balfe, Lisa" userId="S::lisa.balfe@nhslothian.scot.nhs.uk::7b2d8750-6855-4ff7-b3e9-e50f2d7340b3" providerId="AD" clId="Web-{DBA8DD2D-DEAF-4804-B1B5-E853107626BB}"/>
    <pc:docChg chg="modSld">
      <pc:chgData name="Balfe, Lisa" userId="S::lisa.balfe@nhslothian.scot.nhs.uk::7b2d8750-6855-4ff7-b3e9-e50f2d7340b3" providerId="AD" clId="Web-{DBA8DD2D-DEAF-4804-B1B5-E853107626BB}" dt="2024-09-24T10:34:35.348" v="1" actId="1076"/>
      <pc:docMkLst>
        <pc:docMk/>
      </pc:docMkLst>
      <pc:sldChg chg="modSp">
        <pc:chgData name="Balfe, Lisa" userId="S::lisa.balfe@nhslothian.scot.nhs.uk::7b2d8750-6855-4ff7-b3e9-e50f2d7340b3" providerId="AD" clId="Web-{DBA8DD2D-DEAF-4804-B1B5-E853107626BB}" dt="2024-09-24T10:34:35.348" v="1" actId="1076"/>
        <pc:sldMkLst>
          <pc:docMk/>
          <pc:sldMk cId="0" sldId="403"/>
        </pc:sldMkLst>
        <pc:picChg chg="mod">
          <ac:chgData name="Balfe, Lisa" userId="S::lisa.balfe@nhslothian.scot.nhs.uk::7b2d8750-6855-4ff7-b3e9-e50f2d7340b3" providerId="AD" clId="Web-{DBA8DD2D-DEAF-4804-B1B5-E853107626BB}" dt="2024-09-24T10:34:35.348" v="1" actId="1076"/>
          <ac:picMkLst>
            <pc:docMk/>
            <pc:sldMk cId="0" sldId="403"/>
            <ac:picMk id="13" creationId="{00000000-0000-0000-0000-000000000000}"/>
          </ac:picMkLst>
        </pc:picChg>
        <pc:picChg chg="mod">
          <ac:chgData name="Balfe, Lisa" userId="S::lisa.balfe@nhslothian.scot.nhs.uk::7b2d8750-6855-4ff7-b3e9-e50f2d7340b3" providerId="AD" clId="Web-{DBA8DD2D-DEAF-4804-B1B5-E853107626BB}" dt="2024-09-24T10:34:22.128" v="0" actId="1076"/>
          <ac:picMkLst>
            <pc:docMk/>
            <pc:sldMk cId="0" sldId="403"/>
            <ac:picMk id="18" creationId="{00000000-0000-0000-0000-000000000000}"/>
          </ac:picMkLst>
        </pc:picChg>
      </pc:sldChg>
    </pc:docChg>
  </pc:docChgLst>
  <pc:docChgLst>
    <pc:chgData name="Balfe, Lisa" userId="S::lisa.balfe@nhslothian.scot.nhs.uk::7b2d8750-6855-4ff7-b3e9-e50f2d7340b3" providerId="AD" clId="Web-{57E5CCB1-DEEA-4FC1-A77B-EC411594478A}"/>
    <pc:docChg chg="modSld">
      <pc:chgData name="Balfe, Lisa" userId="S::lisa.balfe@nhslothian.scot.nhs.uk::7b2d8750-6855-4ff7-b3e9-e50f2d7340b3" providerId="AD" clId="Web-{57E5CCB1-DEEA-4FC1-A77B-EC411594478A}" dt="2024-10-08T14:53:04.605" v="64" actId="1076"/>
      <pc:docMkLst>
        <pc:docMk/>
      </pc:docMkLst>
      <pc:sldChg chg="delSp modSp">
        <pc:chgData name="Balfe, Lisa" userId="S::lisa.balfe@nhslothian.scot.nhs.uk::7b2d8750-6855-4ff7-b3e9-e50f2d7340b3" providerId="AD" clId="Web-{57E5CCB1-DEEA-4FC1-A77B-EC411594478A}" dt="2024-10-08T14:53:04.605" v="64" actId="1076"/>
        <pc:sldMkLst>
          <pc:docMk/>
          <pc:sldMk cId="0" sldId="304"/>
        </pc:sldMkLst>
        <pc:spChg chg="del mod">
          <ac:chgData name="Balfe, Lisa" userId="S::lisa.balfe@nhslothian.scot.nhs.uk::7b2d8750-6855-4ff7-b3e9-e50f2d7340b3" providerId="AD" clId="Web-{57E5CCB1-DEEA-4FC1-A77B-EC411594478A}" dt="2024-10-08T14:52:34.744" v="54"/>
          <ac:spMkLst>
            <pc:docMk/>
            <pc:sldMk cId="0" sldId="304"/>
            <ac:spMk id="16" creationId="{2618C439-80BC-8B0A-D97E-987E77FDAC8C}"/>
          </ac:spMkLst>
        </pc:spChg>
        <pc:spChg chg="mod">
          <ac:chgData name="Balfe, Lisa" userId="S::lisa.balfe@nhslothian.scot.nhs.uk::7b2d8750-6855-4ff7-b3e9-e50f2d7340b3" providerId="AD" clId="Web-{57E5CCB1-DEEA-4FC1-A77B-EC411594478A}" dt="2024-10-08T14:53:03.308" v="63" actId="1076"/>
          <ac:spMkLst>
            <pc:docMk/>
            <pc:sldMk cId="0" sldId="304"/>
            <ac:spMk id="58370" creationId="{00000000-0000-0000-0000-000000000000}"/>
          </ac:spMkLst>
        </pc:spChg>
        <pc:picChg chg="mod">
          <ac:chgData name="Balfe, Lisa" userId="S::lisa.balfe@nhslothian.scot.nhs.uk::7b2d8750-6855-4ff7-b3e9-e50f2d7340b3" providerId="AD" clId="Web-{57E5CCB1-DEEA-4FC1-A77B-EC411594478A}" dt="2024-10-08T14:53:04.605" v="64" actId="1076"/>
          <ac:picMkLst>
            <pc:docMk/>
            <pc:sldMk cId="0" sldId="304"/>
            <ac:picMk id="9" creationId="{38289D07-0C9C-7AE2-700A-BC6D0CDCB8C9}"/>
          </ac:picMkLst>
        </pc:picChg>
        <pc:picChg chg="del">
          <ac:chgData name="Balfe, Lisa" userId="S::lisa.balfe@nhslothian.scot.nhs.uk::7b2d8750-6855-4ff7-b3e9-e50f2d7340b3" providerId="AD" clId="Web-{57E5CCB1-DEEA-4FC1-A77B-EC411594478A}" dt="2024-10-08T14:52:32.557" v="53"/>
          <ac:picMkLst>
            <pc:docMk/>
            <pc:sldMk cId="0" sldId="304"/>
            <ac:picMk id="14" creationId="{5DC3B8A7-F344-4A9C-42AE-B199F692F4D3}"/>
          </ac:picMkLst>
        </pc:picChg>
      </pc:sldChg>
      <pc:sldChg chg="modSp">
        <pc:chgData name="Balfe, Lisa" userId="S::lisa.balfe@nhslothian.scot.nhs.uk::7b2d8750-6855-4ff7-b3e9-e50f2d7340b3" providerId="AD" clId="Web-{57E5CCB1-DEEA-4FC1-A77B-EC411594478A}" dt="2024-10-08T14:50:02.582" v="3" actId="14100"/>
        <pc:sldMkLst>
          <pc:docMk/>
          <pc:sldMk cId="1532291211" sldId="389"/>
        </pc:sldMkLst>
        <pc:spChg chg="mod">
          <ac:chgData name="Balfe, Lisa" userId="S::lisa.balfe@nhslothian.scot.nhs.uk::7b2d8750-6855-4ff7-b3e9-e50f2d7340b3" providerId="AD" clId="Web-{57E5CCB1-DEEA-4FC1-A77B-EC411594478A}" dt="2024-10-08T14:50:02.582" v="3" actId="14100"/>
          <ac:spMkLst>
            <pc:docMk/>
            <pc:sldMk cId="1532291211" sldId="389"/>
            <ac:spMk id="7" creationId="{00000000-0000-0000-0000-000000000000}"/>
          </ac:spMkLst>
        </pc:spChg>
      </pc:sldChg>
      <pc:sldChg chg="modSp">
        <pc:chgData name="Balfe, Lisa" userId="S::lisa.balfe@nhslothian.scot.nhs.uk::7b2d8750-6855-4ff7-b3e9-e50f2d7340b3" providerId="AD" clId="Web-{57E5CCB1-DEEA-4FC1-A77B-EC411594478A}" dt="2024-10-08T14:51:58.383" v="51" actId="1076"/>
        <pc:sldMkLst>
          <pc:docMk/>
          <pc:sldMk cId="3944815416" sldId="402"/>
        </pc:sldMkLst>
        <pc:spChg chg="mod">
          <ac:chgData name="Balfe, Lisa" userId="S::lisa.balfe@nhslothian.scot.nhs.uk::7b2d8750-6855-4ff7-b3e9-e50f2d7340b3" providerId="AD" clId="Web-{57E5CCB1-DEEA-4FC1-A77B-EC411594478A}" dt="2024-10-08T14:51:58.383" v="51" actId="1076"/>
          <ac:spMkLst>
            <pc:docMk/>
            <pc:sldMk cId="3944815416" sldId="402"/>
            <ac:spMk id="9" creationId="{1E6A308A-AC68-3828-C722-B7B12A48C0D8}"/>
          </ac:spMkLst>
        </pc:spChg>
        <pc:picChg chg="mod">
          <ac:chgData name="Balfe, Lisa" userId="S::lisa.balfe@nhslothian.scot.nhs.uk::7b2d8750-6855-4ff7-b3e9-e50f2d7340b3" providerId="AD" clId="Web-{57E5CCB1-DEEA-4FC1-A77B-EC411594478A}" dt="2024-10-08T14:51:56.149" v="50" actId="1076"/>
          <ac:picMkLst>
            <pc:docMk/>
            <pc:sldMk cId="3944815416" sldId="402"/>
            <ac:picMk id="7" creationId="{2203CA24-49D1-79AD-0EA7-66220E325540}"/>
          </ac:picMkLst>
        </pc:picChg>
      </pc:sldChg>
      <pc:sldChg chg="modSp modNotes">
        <pc:chgData name="Balfe, Lisa" userId="S::lisa.balfe@nhslothian.scot.nhs.uk::7b2d8750-6855-4ff7-b3e9-e50f2d7340b3" providerId="AD" clId="Web-{57E5CCB1-DEEA-4FC1-A77B-EC411594478A}" dt="2024-10-08T14:51:33.164" v="47" actId="20577"/>
        <pc:sldMkLst>
          <pc:docMk/>
          <pc:sldMk cId="201548165" sldId="404"/>
        </pc:sldMkLst>
        <pc:spChg chg="mod">
          <ac:chgData name="Balfe, Lisa" userId="S::lisa.balfe@nhslothian.scot.nhs.uk::7b2d8750-6855-4ff7-b3e9-e50f2d7340b3" providerId="AD" clId="Web-{57E5CCB1-DEEA-4FC1-A77B-EC411594478A}" dt="2024-10-08T14:51:33.164" v="47" actId="20577"/>
          <ac:spMkLst>
            <pc:docMk/>
            <pc:sldMk cId="201548165" sldId="404"/>
            <ac:spMk id="10" creationId="{00000000-0000-0000-0000-000000000000}"/>
          </ac:spMkLst>
        </pc:spChg>
        <pc:spChg chg="mod">
          <ac:chgData name="Balfe, Lisa" userId="S::lisa.balfe@nhslothian.scot.nhs.uk::7b2d8750-6855-4ff7-b3e9-e50f2d7340b3" providerId="AD" clId="Web-{57E5CCB1-DEEA-4FC1-A77B-EC411594478A}" dt="2024-10-08T14:51:25.163" v="43" actId="1076"/>
          <ac:spMkLst>
            <pc:docMk/>
            <pc:sldMk cId="201548165" sldId="404"/>
            <ac:spMk id="2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5D602DC-F663-4D42-BC49-B261F43D3052}" type="datetimeFigureOut">
              <a:rPr lang="en-GB" smtClean="0"/>
              <a:pPr/>
              <a:t>28/04/2025</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293165A-5079-4E8F-8245-6355E6C0A28B}" type="slidenum">
              <a:rPr lang="en-GB" smtClean="0"/>
              <a:pPr/>
              <a:t>‹#›</a:t>
            </a:fld>
            <a:endParaRPr lang="en-GB"/>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1267" name="Rectangle 3"/>
          <p:cNvSpPr>
            <a:spLocks noGrp="1" noChangeArrowheads="1"/>
          </p:cNvSpPr>
          <p:nvPr>
            <p:ph type="dt"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33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270"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1271"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56104CC-7D95-4B3C-89B9-02805A2BF6A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healthyrespect.co.uk/etu/all-about-sex/what-is-sex/what-is-sex-information-for-people-aged-13-or-olde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xfrm>
            <a:off x="900726" y="4572463"/>
            <a:ext cx="4984962" cy="5354175"/>
          </a:xfr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0" dirty="0">
              <a:solidFill>
                <a:srgbClr val="333333"/>
              </a:solidFill>
              <a:latin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latin typeface="Arial" charset="0"/>
              <a:cs typeface="Arial" charset="0"/>
            </a:endParaRPr>
          </a:p>
        </p:txBody>
      </p:sp>
      <p:sp>
        <p:nvSpPr>
          <p:cNvPr id="14340" name="Slide Number Placeholder 3"/>
          <p:cNvSpPr>
            <a:spLocks noGrp="1"/>
          </p:cNvSpPr>
          <p:nvPr>
            <p:ph type="sldNum" sz="quarter" idx="5"/>
          </p:nvPr>
        </p:nvSpPr>
        <p:spPr>
          <a:noFill/>
        </p:spPr>
        <p:txBody>
          <a:bodyPr/>
          <a:lstStyle/>
          <a:p>
            <a:fld id="{F2C7D117-EB6D-4EB4-BF85-B814E6339C1D}"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latin typeface="Arial"/>
                <a:cs typeface="Arial"/>
              </a:rPr>
              <a:t>Do not delete – condoms by post come in a regular brown envelope and do not have any identifiable logos on them</a:t>
            </a:r>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10</a:t>
            </a:fld>
            <a:endParaRPr lang="en-GB"/>
          </a:p>
        </p:txBody>
      </p:sp>
    </p:spTree>
    <p:extLst>
      <p:ext uri="{BB962C8B-B14F-4D97-AF65-F5344CB8AC3E}">
        <p14:creationId xmlns:p14="http://schemas.microsoft.com/office/powerpoint/2010/main" xmlns="" val="995532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r>
              <a:rPr lang="en-GB" dirty="0">
                <a:latin typeface="Times New Roman"/>
                <a:cs typeface="Times New Roman"/>
              </a:rPr>
              <a:t>Emergency contraception is medicine that can stop a pregnancy from happening after unprotected </a:t>
            </a:r>
            <a:r>
              <a:rPr lang="en-GB" b="1" dirty="0">
                <a:latin typeface="Times New Roman"/>
                <a:cs typeface="Times New Roman"/>
                <a:hlinkClick r:id="rId3"/>
              </a:rPr>
              <a:t>sex</a:t>
            </a:r>
            <a:r>
              <a:rPr lang="en-GB" dirty="0">
                <a:latin typeface="Times New Roman"/>
                <a:cs typeface="Times New Roman"/>
              </a:rPr>
              <a:t> (penis in vagina sex).</a:t>
            </a:r>
          </a:p>
          <a:p>
            <a:r>
              <a:rPr lang="en-GB" dirty="0">
                <a:latin typeface="Times New Roman"/>
                <a:cs typeface="Times New Roman"/>
              </a:rPr>
              <a:t>You need to take emergency contraception as soon as possible after sex.</a:t>
            </a:r>
          </a:p>
          <a:p>
            <a:r>
              <a:rPr lang="en-GB" dirty="0">
                <a:latin typeface="Times New Roman"/>
                <a:cs typeface="Times New Roman"/>
              </a:rPr>
              <a:t>Emergency contraception can work if you take it within 5 days after having unprotected sex.</a:t>
            </a:r>
          </a:p>
          <a:p>
            <a:r>
              <a:rPr lang="en-GB" dirty="0">
                <a:latin typeface="Times New Roman"/>
                <a:cs typeface="Times New Roman"/>
              </a:rPr>
              <a:t>Young people aged 13 and older can access emergency contraception. You will need to give some details – Name, DOB, address, date of last period, when you had unprotected sex. This is a confidential service, the information will stay private unless there is worry you are in danger or you need further support, they may share some information with another professional to keep you safe. </a:t>
            </a:r>
          </a:p>
          <a:p>
            <a:endParaRPr lang="en-GB" dirty="0">
              <a:cs typeface="Times New Roman"/>
            </a:endParaRPr>
          </a:p>
          <a:p>
            <a:r>
              <a:rPr lang="en-GB" dirty="0">
                <a:latin typeface="Times New Roman"/>
                <a:cs typeface="Times New Roman"/>
              </a:rPr>
              <a:t>Speak to a trusted adult to find out more about the best choice for you.</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11</a:t>
            </a:fld>
            <a:endParaRPr lang="en-GB"/>
          </a:p>
        </p:txBody>
      </p:sp>
    </p:spTree>
    <p:extLst>
      <p:ext uri="{BB962C8B-B14F-4D97-AF65-F5344CB8AC3E}">
        <p14:creationId xmlns:p14="http://schemas.microsoft.com/office/powerpoint/2010/main" xmlns="" val="2876980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Move down the slides to find out about each one.</a:t>
            </a:r>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12</a:t>
            </a:fld>
            <a:endParaRPr lang="en-GB"/>
          </a:p>
        </p:txBody>
      </p:sp>
    </p:spTree>
    <p:extLst>
      <p:ext uri="{BB962C8B-B14F-4D97-AF65-F5344CB8AC3E}">
        <p14:creationId xmlns:p14="http://schemas.microsoft.com/office/powerpoint/2010/main" xmlns="" val="3664514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r>
              <a:rPr lang="en-GB" dirty="0"/>
              <a:t>This clinic is for young people aged 13 to 18 years old</a:t>
            </a:r>
          </a:p>
          <a:p>
            <a:r>
              <a:rPr lang="en-GB" dirty="0"/>
              <a:t>Staff are welcoming and there to support you </a:t>
            </a:r>
          </a:p>
          <a:p>
            <a:endParaRPr lang="en-GB" dirty="0"/>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13</a:t>
            </a:fld>
            <a:endParaRPr lang="en-GB"/>
          </a:p>
        </p:txBody>
      </p:sp>
    </p:spTree>
    <p:extLst>
      <p:ext uri="{BB962C8B-B14F-4D97-AF65-F5344CB8AC3E}">
        <p14:creationId xmlns:p14="http://schemas.microsoft.com/office/powerpoint/2010/main" xmlns="" val="534265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Delete if not relevant to your local authority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clinic is for young people aged 13+</a:t>
            </a:r>
          </a:p>
          <a:p>
            <a:r>
              <a:rPr lang="en-GB" dirty="0"/>
              <a:t>Staff are welcoming and there to support you </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14</a:t>
            </a:fld>
            <a:endParaRPr lang="en-GB"/>
          </a:p>
        </p:txBody>
      </p:sp>
    </p:spTree>
    <p:extLst>
      <p:ext uri="{BB962C8B-B14F-4D97-AF65-F5344CB8AC3E}">
        <p14:creationId xmlns:p14="http://schemas.microsoft.com/office/powerpoint/2010/main" xmlns="" val="2743649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Delete if not relevant to your local authority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clinic is for young people aged 13+</a:t>
            </a:r>
          </a:p>
          <a:p>
            <a:endParaRPr lang="en-GB" dirty="0"/>
          </a:p>
          <a:p>
            <a:r>
              <a:rPr lang="en-GB" dirty="0"/>
              <a:t>Staff are welcoming and there to support you </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15</a:t>
            </a:fld>
            <a:endParaRPr lang="en-GB"/>
          </a:p>
        </p:txBody>
      </p:sp>
    </p:spTree>
    <p:extLst>
      <p:ext uri="{BB962C8B-B14F-4D97-AF65-F5344CB8AC3E}">
        <p14:creationId xmlns:p14="http://schemas.microsoft.com/office/powerpoint/2010/main" xmlns="" val="2525804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Delete if not relevant to your local authority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clinic is for young people aged 13+</a:t>
            </a:r>
          </a:p>
          <a:p>
            <a:endParaRPr lang="en-GB" dirty="0"/>
          </a:p>
          <a:p>
            <a:r>
              <a:rPr lang="en-GB" dirty="0">
                <a:latin typeface="Times New Roman"/>
                <a:cs typeface="Times New Roman"/>
              </a:rPr>
              <a:t>Staff are welcoming and there to support you </a:t>
            </a:r>
            <a:endParaRPr lang="en-GB" dirty="0">
              <a:cs typeface="Times New Roman"/>
            </a:endParaRP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16</a:t>
            </a:fld>
            <a:endParaRPr lang="en-GB"/>
          </a:p>
        </p:txBody>
      </p:sp>
    </p:spTree>
    <p:extLst>
      <p:ext uri="{BB962C8B-B14F-4D97-AF65-F5344CB8AC3E}">
        <p14:creationId xmlns:p14="http://schemas.microsoft.com/office/powerpoint/2010/main" xmlns="" val="1274121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Delete if not relevant to your local authority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clinic is for young people aged 13+</a:t>
            </a:r>
          </a:p>
          <a:p>
            <a:endParaRPr lang="en-GB" dirty="0"/>
          </a:p>
          <a:p>
            <a:r>
              <a:rPr lang="en-GB" dirty="0"/>
              <a:t>Staff are welcoming and there to support you </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17</a:t>
            </a:fld>
            <a:endParaRPr lang="en-GB"/>
          </a:p>
        </p:txBody>
      </p:sp>
    </p:spTree>
    <p:extLst>
      <p:ext uri="{BB962C8B-B14F-4D97-AF65-F5344CB8AC3E}">
        <p14:creationId xmlns:p14="http://schemas.microsoft.com/office/powerpoint/2010/main" xmlns="" val="4236533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latin typeface="Arial" pitchFamily="34" charset="0"/>
                <a:cs typeface="Arial" pitchFamily="34" charset="0"/>
              </a:rPr>
              <a:t>Do not delete</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18</a:t>
            </a:fld>
            <a:endParaRPr lang="en-GB"/>
          </a:p>
        </p:txBody>
      </p:sp>
    </p:spTree>
    <p:extLst>
      <p:ext uri="{BB962C8B-B14F-4D97-AF65-F5344CB8AC3E}">
        <p14:creationId xmlns:p14="http://schemas.microsoft.com/office/powerpoint/2010/main" xmlns="" val="2544879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xfrm>
            <a:off x="900726" y="4572463"/>
            <a:ext cx="4984962" cy="5354175"/>
          </a:xfr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endParaRPr lang="en-GB" dirty="0">
              <a:latin typeface="Arial" charset="0"/>
              <a:cs typeface="Arial" charset="0"/>
            </a:endParaRPr>
          </a:p>
        </p:txBody>
      </p:sp>
      <p:sp>
        <p:nvSpPr>
          <p:cNvPr id="14340" name="Slide Number Placeholder 3"/>
          <p:cNvSpPr>
            <a:spLocks noGrp="1"/>
          </p:cNvSpPr>
          <p:nvPr>
            <p:ph type="sldNum" sz="quarter" idx="5"/>
          </p:nvPr>
        </p:nvSpPr>
        <p:spPr>
          <a:noFill/>
        </p:spPr>
        <p:txBody>
          <a:bodyPr/>
          <a:lstStyle/>
          <a:p>
            <a:fld id="{F2C7D117-EB6D-4EB4-BF85-B814E6339C1D}" type="slidenum">
              <a:rPr lang="en-GB" smtClean="0"/>
              <a:pPr/>
              <a:t>19</a:t>
            </a:fld>
            <a:endParaRPr lang="en-GB"/>
          </a:p>
        </p:txBody>
      </p:sp>
    </p:spTree>
    <p:extLst>
      <p:ext uri="{BB962C8B-B14F-4D97-AF65-F5344CB8AC3E}">
        <p14:creationId xmlns:p14="http://schemas.microsoft.com/office/powerpoint/2010/main" xmlns="" val="1609008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endParaRPr lang="en-GB" dirty="0"/>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2</a:t>
            </a:fld>
            <a:endParaRPr lang="en-GB"/>
          </a:p>
        </p:txBody>
      </p:sp>
    </p:spTree>
    <p:extLst>
      <p:ext uri="{BB962C8B-B14F-4D97-AF65-F5344CB8AC3E}">
        <p14:creationId xmlns:p14="http://schemas.microsoft.com/office/powerpoint/2010/main" xmlns="" val="427344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latin typeface="Arial" pitchFamily="34" charset="0"/>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UNCRC Article</a:t>
            </a:r>
            <a:r>
              <a:rPr lang="en-GB" baseline="0" dirty="0">
                <a:latin typeface="Arial" pitchFamily="34" charset="0"/>
                <a:cs typeface="Arial" pitchFamily="34" charset="0"/>
              </a:rPr>
              <a:t> 12 - </a:t>
            </a:r>
            <a:r>
              <a:rPr lang="en-GB" sz="1200" b="0" i="0" kern="1200" dirty="0">
                <a:solidFill>
                  <a:schemeClr val="tx1"/>
                </a:solidFill>
                <a:latin typeface="Times New Roman" pitchFamily="18" charset="0"/>
                <a:ea typeface="+mn-ea"/>
                <a:cs typeface="+mn-cs"/>
              </a:rPr>
              <a:t>I have the right to be listened to and taken seriously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latin typeface="Arial" pitchFamily="34" charset="0"/>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latin typeface="Arial" pitchFamily="34" charset="0"/>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latin typeface="Arial" pitchFamily="34" charset="0"/>
              <a:cs typeface="Arial" pitchFamily="34" charset="0"/>
            </a:endParaRPr>
          </a:p>
          <a:p>
            <a:endParaRPr lang="en-GB" dirty="0"/>
          </a:p>
          <a:p>
            <a:endParaRPr lang="en-GB" dirty="0">
              <a:cs typeface="Times New Roman"/>
            </a:endParaRPr>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3</a:t>
            </a:fld>
            <a:endParaRPr lang="en-GB"/>
          </a:p>
        </p:txBody>
      </p:sp>
    </p:spTree>
    <p:extLst>
      <p:ext uri="{BB962C8B-B14F-4D97-AF65-F5344CB8AC3E}">
        <p14:creationId xmlns:p14="http://schemas.microsoft.com/office/powerpoint/2010/main" xmlns="" val="92782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pPr algn="l"/>
            <a:r>
              <a:rPr lang="en-GB" b="1" i="0" dirty="0">
                <a:solidFill>
                  <a:srgbClr val="142852"/>
                </a:solidFill>
                <a:effectLst/>
                <a:latin typeface="Poppins" panose="00000500000000000000" pitchFamily="2" charset="0"/>
              </a:rPr>
              <a:t>Here are some examples of things that are confidential:</a:t>
            </a:r>
            <a:endParaRPr lang="en-GB" b="0" i="0" dirty="0">
              <a:solidFill>
                <a:srgbClr val="142852"/>
              </a:solidFill>
              <a:effectLst/>
              <a:latin typeface="Poppins" panose="00000500000000000000" pitchFamily="2" charset="0"/>
            </a:endParaRPr>
          </a:p>
          <a:p>
            <a:pPr algn="l">
              <a:buFont typeface="Arial" panose="020B0604020202020204" pitchFamily="34" charset="0"/>
              <a:buChar char="•"/>
            </a:pPr>
            <a:r>
              <a:rPr lang="en-GB" b="0" i="0" dirty="0">
                <a:solidFill>
                  <a:srgbClr val="142852"/>
                </a:solidFill>
                <a:effectLst/>
                <a:latin typeface="Poppins" panose="00000500000000000000" pitchFamily="2" charset="0"/>
              </a:rPr>
              <a:t>test results (for example tests for STIs)</a:t>
            </a:r>
          </a:p>
          <a:p>
            <a:pPr algn="l">
              <a:buFont typeface="Arial" panose="020B0604020202020204" pitchFamily="34" charset="0"/>
              <a:buChar char="•"/>
            </a:pPr>
            <a:r>
              <a:rPr lang="en-GB" b="0" i="0" dirty="0">
                <a:solidFill>
                  <a:srgbClr val="142852"/>
                </a:solidFill>
                <a:effectLst/>
                <a:latin typeface="Poppins" panose="00000500000000000000" pitchFamily="2" charset="0"/>
              </a:rPr>
              <a:t>your contraception choices</a:t>
            </a:r>
          </a:p>
          <a:p>
            <a:pPr algn="l">
              <a:buFont typeface="Arial" panose="020B0604020202020204" pitchFamily="34" charset="0"/>
              <a:buChar char="•"/>
            </a:pPr>
            <a:r>
              <a:rPr lang="en-GB" b="0" i="0" dirty="0">
                <a:solidFill>
                  <a:srgbClr val="142852"/>
                </a:solidFill>
                <a:effectLst/>
                <a:latin typeface="Poppins" panose="00000500000000000000" pitchFamily="2" charset="0"/>
              </a:rPr>
              <a:t>abortion or pregnancy choices</a:t>
            </a:r>
          </a:p>
          <a:p>
            <a:endParaRPr lang="en-GB" dirty="0"/>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4</a:t>
            </a:fld>
            <a:endParaRPr lang="en-GB"/>
          </a:p>
        </p:txBody>
      </p:sp>
    </p:spTree>
    <p:extLst>
      <p:ext uri="{BB962C8B-B14F-4D97-AF65-F5344CB8AC3E}">
        <p14:creationId xmlns:p14="http://schemas.microsoft.com/office/powerpoint/2010/main" xmlns="" val="906028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pPr>
              <a:defRPr/>
            </a:pPr>
            <a:r>
              <a:rPr lang="en-GB" sz="1200" b="0" dirty="0">
                <a:solidFill>
                  <a:srgbClr val="142852"/>
                </a:solidFill>
                <a:latin typeface="+mj-lt"/>
                <a:cs typeface="Calibri"/>
              </a:rPr>
              <a:t>Depending on the support </a:t>
            </a:r>
            <a:r>
              <a:rPr lang="en-GB" dirty="0">
                <a:solidFill>
                  <a:srgbClr val="142852"/>
                </a:solidFill>
                <a:latin typeface="+mj-lt"/>
                <a:cs typeface="Calibri"/>
              </a:rPr>
              <a:t>or </a:t>
            </a:r>
            <a:r>
              <a:rPr lang="en-GB" sz="1200" b="0" dirty="0">
                <a:solidFill>
                  <a:srgbClr val="142852"/>
                </a:solidFill>
                <a:latin typeface="+mj-lt"/>
                <a:cs typeface="Calibri"/>
              </a:rPr>
              <a:t>help you need, this could be another nurse, a doctor, a teacher or a youth worker</a:t>
            </a:r>
            <a:r>
              <a:rPr lang="en-GB" sz="1200" b="1" dirty="0">
                <a:solidFill>
                  <a:srgbClr val="142852"/>
                </a:solidFill>
                <a:latin typeface="+mj-lt"/>
                <a:cs typeface="Calibri"/>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dirty="0">
                <a:solidFill>
                  <a:srgbClr val="142852"/>
                </a:solidFill>
                <a:latin typeface="+mj-lt"/>
                <a:cs typeface="Poppins" panose="00000500000000000000" pitchFamily="2" charset="0"/>
              </a:rPr>
              <a:t>The worker should let you know </a:t>
            </a:r>
            <a:r>
              <a:rPr lang="en-GB" sz="1200" dirty="0">
                <a:solidFill>
                  <a:srgbClr val="142852"/>
                </a:solidFill>
                <a:latin typeface="+mj-lt"/>
                <a:cs typeface="Poppins" panose="00000500000000000000" pitchFamily="2" charset="0"/>
              </a:rPr>
              <a:t>if they need to share information and who they will talk to.</a:t>
            </a:r>
          </a:p>
          <a:p>
            <a:endParaRPr lang="en-GB" dirty="0"/>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5</a:t>
            </a:fld>
            <a:endParaRPr lang="en-GB"/>
          </a:p>
        </p:txBody>
      </p:sp>
    </p:spTree>
    <p:extLst>
      <p:ext uri="{BB962C8B-B14F-4D97-AF65-F5344CB8AC3E}">
        <p14:creationId xmlns:p14="http://schemas.microsoft.com/office/powerpoint/2010/main" xmlns="" val="1132077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Find out if you have a school drop in here  at https://www.healthyrespect.co.uk/find-services-near-me/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6</a:t>
            </a:fld>
            <a:endParaRPr lang="en-GB"/>
          </a:p>
        </p:txBody>
      </p:sp>
    </p:spTree>
    <p:extLst>
      <p:ext uri="{BB962C8B-B14F-4D97-AF65-F5344CB8AC3E}">
        <p14:creationId xmlns:p14="http://schemas.microsoft.com/office/powerpoint/2010/main" xmlns="" val="4099200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Find out if you have a school drop in here  at https://www.healthyrespect.co.uk/find-services-near-me/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7</a:t>
            </a:fld>
            <a:endParaRPr lang="en-GB"/>
          </a:p>
        </p:txBody>
      </p:sp>
    </p:spTree>
    <p:extLst>
      <p:ext uri="{BB962C8B-B14F-4D97-AF65-F5344CB8AC3E}">
        <p14:creationId xmlns:p14="http://schemas.microsoft.com/office/powerpoint/2010/main" xmlns="" val="4099200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40000"/>
              </a:spcBef>
            </a:pPr>
            <a:r>
              <a:rPr lang="en-GB" dirty="0">
                <a:latin typeface="Times New Roman"/>
                <a:cs typeface="Times New Roman"/>
              </a:rPr>
              <a:t>How do I get an appointment </a:t>
            </a:r>
            <a:endParaRPr lang="en-US" dirty="0">
              <a:latin typeface="Times New Roman"/>
              <a:cs typeface="Times New Roman"/>
            </a:endParaRPr>
          </a:p>
          <a:p>
            <a:pPr>
              <a:spcBef>
                <a:spcPct val="40000"/>
              </a:spcBef>
            </a:pPr>
            <a:endParaRPr lang="en-GB" dirty="0">
              <a:latin typeface="Times New Roman"/>
              <a:cs typeface="Times New Roman"/>
            </a:endParaRPr>
          </a:p>
          <a:p>
            <a:pPr>
              <a:spcBef>
                <a:spcPct val="40000"/>
              </a:spcBef>
            </a:pPr>
            <a:r>
              <a:rPr lang="en-GB" dirty="0">
                <a:latin typeface="Times New Roman"/>
                <a:cs typeface="Times New Roman"/>
              </a:rPr>
              <a:t>Ask your Pupil Support Leader </a:t>
            </a:r>
          </a:p>
          <a:p>
            <a:pPr>
              <a:spcBef>
                <a:spcPct val="40000"/>
              </a:spcBef>
            </a:pPr>
            <a:r>
              <a:rPr lang="en-GB" dirty="0">
                <a:latin typeface="Times New Roman"/>
                <a:cs typeface="Times New Roman"/>
              </a:rPr>
              <a:t>Self referral</a:t>
            </a:r>
          </a:p>
        </p:txBody>
      </p:sp>
      <p:sp>
        <p:nvSpPr>
          <p:cNvPr id="4" name="Slide Number Placeholder 3"/>
          <p:cNvSpPr>
            <a:spLocks noGrp="1"/>
          </p:cNvSpPr>
          <p:nvPr>
            <p:ph type="sldNum" sz="quarter" idx="5"/>
          </p:nvPr>
        </p:nvSpPr>
        <p:spPr/>
        <p:txBody>
          <a:bodyPr/>
          <a:lstStyle/>
          <a:p>
            <a:pPr>
              <a:defRPr/>
            </a:pPr>
            <a:fld id="{C56104CC-7D95-4B3C-89B9-02805A2BF6AE}" type="slidenum">
              <a:rPr lang="en-GB"/>
              <a:pPr>
                <a:defRPr/>
              </a:pPr>
              <a:t>8</a:t>
            </a:fld>
            <a:endParaRPr lang="en-GB"/>
          </a:p>
        </p:txBody>
      </p:sp>
    </p:spTree>
    <p:extLst>
      <p:ext uri="{BB962C8B-B14F-4D97-AF65-F5344CB8AC3E}">
        <p14:creationId xmlns:p14="http://schemas.microsoft.com/office/powerpoint/2010/main" xmlns="" val="318780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A0D51E5F-7DEE-42F1-B7C7-47323A256AE7}"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AA6C3C49-3169-413F-B626-F1FEFCBF0A1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2275" y="685800"/>
            <a:ext cx="1901825" cy="58562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066800" y="685800"/>
            <a:ext cx="5553075" cy="5856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91D484E2-F2E4-4852-A003-A2DFEA6157C3}"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685800"/>
            <a:ext cx="7607300" cy="5856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9"/>
          <p:cNvSpPr>
            <a:spLocks noGrp="1" noChangeArrowheads="1"/>
          </p:cNvSpPr>
          <p:nvPr>
            <p:ph type="sldNum" sz="quarter" idx="10"/>
          </p:nvPr>
        </p:nvSpPr>
        <p:spPr>
          <a:ln/>
        </p:spPr>
        <p:txBody>
          <a:bodyPr/>
          <a:lstStyle>
            <a:lvl1pPr>
              <a:defRPr/>
            </a:lvl1pPr>
          </a:lstStyle>
          <a:p>
            <a:pPr>
              <a:defRPr/>
            </a:pPr>
            <a:fld id="{211A34C8-CAA4-486A-B4E9-4DF3F62EC86F}"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6073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1066800" y="2057400"/>
            <a:ext cx="3727450" cy="448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46650" y="2057400"/>
            <a:ext cx="3727450" cy="448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9"/>
          <p:cNvSpPr>
            <a:spLocks noGrp="1" noChangeArrowheads="1"/>
          </p:cNvSpPr>
          <p:nvPr>
            <p:ph type="sldNum" sz="quarter" idx="10"/>
          </p:nvPr>
        </p:nvSpPr>
        <p:spPr>
          <a:ln/>
        </p:spPr>
        <p:txBody>
          <a:bodyPr/>
          <a:lstStyle>
            <a:lvl1pPr>
              <a:defRPr/>
            </a:lvl1pPr>
          </a:lstStyle>
          <a:p>
            <a:pPr>
              <a:defRPr/>
            </a:pPr>
            <a:fld id="{5C0AB0DC-48B4-45FB-8550-C83B4DB2341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1601462F-4195-4A89-A607-D9D9EEB748A6}"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458A5C77-8318-47CF-B2C8-0380366F8974}"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066800" y="2057400"/>
            <a:ext cx="3727450" cy="448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46650" y="2057400"/>
            <a:ext cx="3727450" cy="448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9"/>
          <p:cNvSpPr>
            <a:spLocks noGrp="1" noChangeArrowheads="1"/>
          </p:cNvSpPr>
          <p:nvPr>
            <p:ph type="sldNum" sz="quarter" idx="10"/>
          </p:nvPr>
        </p:nvSpPr>
        <p:spPr>
          <a:ln/>
        </p:spPr>
        <p:txBody>
          <a:bodyPr/>
          <a:lstStyle>
            <a:lvl1pPr>
              <a:defRPr/>
            </a:lvl1pPr>
          </a:lstStyle>
          <a:p>
            <a:pPr>
              <a:defRPr/>
            </a:pPr>
            <a:fld id="{AA02BFE9-4116-41B1-9A95-E6B5767F2647}"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9"/>
          <p:cNvSpPr>
            <a:spLocks noGrp="1" noChangeArrowheads="1"/>
          </p:cNvSpPr>
          <p:nvPr>
            <p:ph type="sldNum" sz="quarter" idx="10"/>
          </p:nvPr>
        </p:nvSpPr>
        <p:spPr>
          <a:ln/>
        </p:spPr>
        <p:txBody>
          <a:bodyPr/>
          <a:lstStyle>
            <a:lvl1pPr>
              <a:defRPr/>
            </a:lvl1pPr>
          </a:lstStyle>
          <a:p>
            <a:pPr>
              <a:defRPr/>
            </a:pPr>
            <a:fld id="{C7D23DB6-8394-4137-AFE3-3BACBC6C3304}"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9"/>
          <p:cNvSpPr>
            <a:spLocks noGrp="1" noChangeArrowheads="1"/>
          </p:cNvSpPr>
          <p:nvPr>
            <p:ph type="sldNum" sz="quarter" idx="10"/>
          </p:nvPr>
        </p:nvSpPr>
        <p:spPr>
          <a:ln/>
        </p:spPr>
        <p:txBody>
          <a:bodyPr/>
          <a:lstStyle>
            <a:lvl1pPr>
              <a:defRPr/>
            </a:lvl1pPr>
          </a:lstStyle>
          <a:p>
            <a:pPr>
              <a:defRPr/>
            </a:pPr>
            <a:fld id="{84432D8B-5281-43D1-9326-C7ECF2BDAAD3}"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CD1E896A-27DD-4310-B1CA-553EE23A56F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4B4B04DE-CB76-4267-A4FF-7E26BE4430D8}"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D96FD6BB-8D6C-4A75-9A63-630A455B42A5}"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066800" y="685800"/>
            <a:ext cx="76073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1066800" y="2057400"/>
            <a:ext cx="7607300" cy="4484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3" name="Rectangle 9"/>
          <p:cNvSpPr>
            <a:spLocks noGrp="1" noChangeArrowheads="1"/>
          </p:cNvSpPr>
          <p:nvPr>
            <p:ph type="sldNum" sz="quarter" idx="4"/>
          </p:nvPr>
        </p:nvSpPr>
        <p:spPr bwMode="auto">
          <a:xfrm>
            <a:off x="4572000" y="381000"/>
            <a:ext cx="22098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Helvetica" pitchFamily="34" charset="0"/>
              </a:defRPr>
            </a:lvl1pPr>
          </a:lstStyle>
          <a:p>
            <a:pPr>
              <a:defRPr/>
            </a:pPr>
            <a:fld id="{931BB36C-F26A-402E-A329-5AF9C1122BB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0" fontAlgn="base" hangingPunct="0">
        <a:spcBef>
          <a:spcPct val="0"/>
        </a:spcBef>
        <a:spcAft>
          <a:spcPct val="0"/>
        </a:spcAft>
        <a:defRPr sz="3600" b="1">
          <a:solidFill>
            <a:srgbClr val="000066"/>
          </a:solidFill>
          <a:latin typeface="+mj-lt"/>
          <a:ea typeface="+mj-ea"/>
          <a:cs typeface="+mj-cs"/>
        </a:defRPr>
      </a:lvl1pPr>
      <a:lvl2pPr algn="l" rtl="0" eaLnBrk="0" fontAlgn="base" hangingPunct="0">
        <a:spcBef>
          <a:spcPct val="0"/>
        </a:spcBef>
        <a:spcAft>
          <a:spcPct val="0"/>
        </a:spcAft>
        <a:defRPr sz="3600" b="1">
          <a:solidFill>
            <a:srgbClr val="000066"/>
          </a:solidFill>
          <a:latin typeface="Arial" charset="0"/>
        </a:defRPr>
      </a:lvl2pPr>
      <a:lvl3pPr algn="l" rtl="0" eaLnBrk="0" fontAlgn="base" hangingPunct="0">
        <a:spcBef>
          <a:spcPct val="0"/>
        </a:spcBef>
        <a:spcAft>
          <a:spcPct val="0"/>
        </a:spcAft>
        <a:defRPr sz="3600" b="1">
          <a:solidFill>
            <a:srgbClr val="000066"/>
          </a:solidFill>
          <a:latin typeface="Arial" charset="0"/>
        </a:defRPr>
      </a:lvl3pPr>
      <a:lvl4pPr algn="l" rtl="0" eaLnBrk="0" fontAlgn="base" hangingPunct="0">
        <a:spcBef>
          <a:spcPct val="0"/>
        </a:spcBef>
        <a:spcAft>
          <a:spcPct val="0"/>
        </a:spcAft>
        <a:defRPr sz="3600" b="1">
          <a:solidFill>
            <a:srgbClr val="000066"/>
          </a:solidFill>
          <a:latin typeface="Arial" charset="0"/>
        </a:defRPr>
      </a:lvl4pPr>
      <a:lvl5pPr algn="l" rtl="0" eaLnBrk="0" fontAlgn="base" hangingPunct="0">
        <a:spcBef>
          <a:spcPct val="0"/>
        </a:spcBef>
        <a:spcAft>
          <a:spcPct val="0"/>
        </a:spcAft>
        <a:defRPr sz="3600" b="1">
          <a:solidFill>
            <a:srgbClr val="000066"/>
          </a:solidFill>
          <a:latin typeface="Arial" charset="0"/>
        </a:defRPr>
      </a:lvl5pPr>
      <a:lvl6pPr marL="457200" algn="l" rtl="0" eaLnBrk="0" fontAlgn="base" hangingPunct="0">
        <a:spcBef>
          <a:spcPct val="0"/>
        </a:spcBef>
        <a:spcAft>
          <a:spcPct val="0"/>
        </a:spcAft>
        <a:defRPr sz="3600" b="1">
          <a:solidFill>
            <a:srgbClr val="000066"/>
          </a:solidFill>
          <a:latin typeface="Arial" charset="0"/>
        </a:defRPr>
      </a:lvl6pPr>
      <a:lvl7pPr marL="914400" algn="l" rtl="0" eaLnBrk="0" fontAlgn="base" hangingPunct="0">
        <a:spcBef>
          <a:spcPct val="0"/>
        </a:spcBef>
        <a:spcAft>
          <a:spcPct val="0"/>
        </a:spcAft>
        <a:defRPr sz="3600" b="1">
          <a:solidFill>
            <a:srgbClr val="000066"/>
          </a:solidFill>
          <a:latin typeface="Arial" charset="0"/>
        </a:defRPr>
      </a:lvl7pPr>
      <a:lvl8pPr marL="1371600" algn="l" rtl="0" eaLnBrk="0" fontAlgn="base" hangingPunct="0">
        <a:spcBef>
          <a:spcPct val="0"/>
        </a:spcBef>
        <a:spcAft>
          <a:spcPct val="0"/>
        </a:spcAft>
        <a:defRPr sz="3600" b="1">
          <a:solidFill>
            <a:srgbClr val="000066"/>
          </a:solidFill>
          <a:latin typeface="Arial" charset="0"/>
        </a:defRPr>
      </a:lvl8pPr>
      <a:lvl9pPr marL="1828800" algn="l" rtl="0" eaLnBrk="0" fontAlgn="base" hangingPunct="0">
        <a:spcBef>
          <a:spcPct val="0"/>
        </a:spcBef>
        <a:spcAft>
          <a:spcPct val="0"/>
        </a:spcAft>
        <a:defRPr sz="3600" b="1">
          <a:solidFill>
            <a:srgbClr val="000066"/>
          </a:solidFill>
          <a:latin typeface="Arial" charset="0"/>
        </a:defRPr>
      </a:lvl9pPr>
    </p:titleStyle>
    <p:bodyStyle>
      <a:lvl1pPr marL="342900" indent="-342900" algn="l" rtl="0" eaLnBrk="0" fontAlgn="base" hangingPunct="0">
        <a:spcBef>
          <a:spcPct val="4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40000"/>
        </a:spcBef>
        <a:spcAft>
          <a:spcPct val="0"/>
        </a:spcAft>
        <a:buChar char="–"/>
        <a:defRPr sz="2400">
          <a:solidFill>
            <a:srgbClr val="000066"/>
          </a:solidFill>
          <a:latin typeface="+mn-lt"/>
        </a:defRPr>
      </a:lvl2pPr>
      <a:lvl3pPr marL="1143000" indent="-228600" algn="l" rtl="0" eaLnBrk="0" fontAlgn="base" hangingPunct="0">
        <a:spcBef>
          <a:spcPct val="40000"/>
        </a:spcBef>
        <a:spcAft>
          <a:spcPct val="0"/>
        </a:spcAft>
        <a:buChar char="•"/>
        <a:defRPr sz="2400">
          <a:solidFill>
            <a:srgbClr val="00A3E6"/>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0" fontAlgn="base" hangingPunct="0">
        <a:spcBef>
          <a:spcPct val="20000"/>
        </a:spcBef>
        <a:spcAft>
          <a:spcPct val="0"/>
        </a:spcAft>
        <a:buChar char="»"/>
        <a:defRPr sz="2400">
          <a:solidFill>
            <a:schemeClr val="tx1"/>
          </a:solidFill>
          <a:latin typeface="+mn-lt"/>
        </a:defRPr>
      </a:lvl6pPr>
      <a:lvl7pPr marL="2971800" indent="-228600" algn="l" rtl="0" eaLnBrk="0" fontAlgn="base" hangingPunct="0">
        <a:spcBef>
          <a:spcPct val="20000"/>
        </a:spcBef>
        <a:spcAft>
          <a:spcPct val="0"/>
        </a:spcAft>
        <a:buChar char="»"/>
        <a:defRPr sz="2400">
          <a:solidFill>
            <a:schemeClr val="tx1"/>
          </a:solidFill>
          <a:latin typeface="+mn-lt"/>
        </a:defRPr>
      </a:lvl7pPr>
      <a:lvl8pPr marL="3429000" indent="-228600" algn="l" rtl="0" eaLnBrk="0" fontAlgn="base" hangingPunct="0">
        <a:spcBef>
          <a:spcPct val="20000"/>
        </a:spcBef>
        <a:spcAft>
          <a:spcPct val="0"/>
        </a:spcAft>
        <a:buChar char="»"/>
        <a:defRPr sz="2400">
          <a:solidFill>
            <a:schemeClr val="tx1"/>
          </a:solidFill>
          <a:latin typeface="+mn-lt"/>
        </a:defRPr>
      </a:lvl8pPr>
      <a:lvl9pPr marL="3886200" indent="-228600" algn="l" rtl="0" eaLnBrk="0" fontAlgn="base" hangingPunct="0">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0.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hyperlink" Target="https://www.healthyrespect.co.uk/get-emergency-contraceptio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bing.com/maps?osid=5ceab6c9-08e2-4ffd-b321-6058834a2f1f&amp;cp=55.944093~-3.203652&amp;lvl=16&amp;pi=0&amp;imgid=a66e4f5d-0287-42cd-97c0-1c9721c64c1f&amp;v=2&amp;sV=2&amp;form=S00027"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bing.com/maps?&amp;ty=18&amp;q=Pennywell%20All%20Care%20Centre%20PACC,%201%20Macmillan%20Crescent,%20Edinburgh%20Eh4%204Wl,%20United%20Kingdom,%20Edinburgh,%20Scotland&amp;ss=ypid.YN1029x7779725915263816776&amp;mb=55.974534~-3.261877~55.969352~-3.24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bing.com/maps?osid=40ad63ec-1d92-4050-8110-fde04463e244&amp;cp=55.942639~-2.957575&amp;lvl=16&amp;pi=0&amp;imgid=7259756f-e08f-40fa-b397-8d8c669de000&amp;v=2&amp;sV=2&amp;form=S00027"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bing.com/maps?osid=68f3da11-5819-4678-94ed-5cda3e4bd344&amp;cp=55.892154~-3.07453&amp;lvl=17&amp;pi=0&amp;v=2&amp;sV=2&amp;form=S00027"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bing.com/maps?osid=a9baff5e-5629-4db4-9065-2ed6c1ec3424&amp;cp=55.883784~-3.51541&amp;lvl=19.0&amp;imgid=53d2171d-e6f3-414d-bb63-9d965de87817&amp;v=2&amp;sV=2&amp;form=S00027"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hyperlink" Target="https://www.healthyrespect.co.uk/find-services-near-me/" TargetMode="External"/><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17.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healthyrespect.co.uk/what-to-expect-from-services/" TargetMode="Externa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xmlns="" val="0"/>
              </a:ext>
            </a:extLst>
          </a:blip>
          <a:srcRect l="34063" t="51834" r="33642"/>
          <a:stretch/>
        </p:blipFill>
        <p:spPr>
          <a:xfrm>
            <a:off x="4501546" y="3664523"/>
            <a:ext cx="1718139" cy="854437"/>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xmlns="" val="0"/>
              </a:ext>
            </a:extLst>
          </a:blip>
          <a:srcRect l="84165" b="50090"/>
          <a:stretch/>
        </p:blipFill>
        <p:spPr>
          <a:xfrm>
            <a:off x="6282300" y="3684402"/>
            <a:ext cx="819150" cy="860895"/>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xmlns="" val="0"/>
              </a:ext>
            </a:extLst>
          </a:blip>
          <a:srcRect r="66998" b="51729"/>
          <a:stretch/>
        </p:blipFill>
        <p:spPr>
          <a:xfrm>
            <a:off x="705961" y="3669287"/>
            <a:ext cx="1800360" cy="878047"/>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xmlns="" val="0"/>
              </a:ext>
            </a:extLst>
          </a:blip>
          <a:srcRect l="34253" r="33452" b="54837"/>
          <a:stretch/>
        </p:blipFill>
        <p:spPr>
          <a:xfrm>
            <a:off x="2615606" y="3671189"/>
            <a:ext cx="1838455" cy="857250"/>
          </a:xfrm>
          <a:prstGeom prst="rect">
            <a:avLst/>
          </a:prstGeom>
        </p:spPr>
      </p:pic>
      <p:sp>
        <p:nvSpPr>
          <p:cNvPr id="4" name="Rectangle 3"/>
          <p:cNvSpPr/>
          <p:nvPr/>
        </p:nvSpPr>
        <p:spPr>
          <a:xfrm>
            <a:off x="413064" y="2261833"/>
            <a:ext cx="8253857" cy="1077218"/>
          </a:xfrm>
          <a:prstGeom prst="rect">
            <a:avLst/>
          </a:prstGeom>
        </p:spPr>
        <p:txBody>
          <a:bodyPr wrap="square">
            <a:spAutoFit/>
          </a:bodyPr>
          <a:lstStyle/>
          <a:p>
            <a:r>
              <a:rPr lang="en-GB" sz="3200" dirty="0"/>
              <a:t>Healthy Respect at </a:t>
            </a:r>
            <a:r>
              <a:rPr lang="en-GB" sz="3200" dirty="0">
                <a:solidFill>
                  <a:srgbClr val="3399FF"/>
                </a:solidFill>
              </a:rPr>
              <a:t>insert school name School </a:t>
            </a:r>
            <a:endParaRPr lang="en-GB" sz="2800" dirty="0">
              <a:solidFill>
                <a:srgbClr val="3399FF"/>
              </a:solidFill>
            </a:endParaRPr>
          </a:p>
        </p:txBody>
      </p:sp>
      <p:pic>
        <p:nvPicPr>
          <p:cNvPr id="18" name="Picture 17"/>
          <p:cNvPicPr>
            <a:picLocks noChangeAspect="1"/>
          </p:cNvPicPr>
          <p:nvPr/>
        </p:nvPicPr>
        <p:blipFill rotWithShape="1">
          <a:blip r:embed="rId5" cstate="print">
            <a:extLst>
              <a:ext uri="{28A0092B-C50C-407E-A947-70E740481C1C}">
                <a14:useLocalDpi xmlns:a14="http://schemas.microsoft.com/office/drawing/2010/main" xmlns="" val="0"/>
              </a:ext>
            </a:extLst>
          </a:blip>
          <a:srcRect t="50694" r="83569"/>
          <a:stretch/>
        </p:blipFill>
        <p:spPr>
          <a:xfrm>
            <a:off x="7209813" y="3678998"/>
            <a:ext cx="849980" cy="850489"/>
          </a:xfrm>
          <a:prstGeom prst="rect">
            <a:avLst/>
          </a:prstGeom>
        </p:spPr>
      </p:pic>
      <p:sp>
        <p:nvSpPr>
          <p:cNvPr id="3" name="TextBox 2">
            <a:extLst>
              <a:ext uri="{FF2B5EF4-FFF2-40B4-BE49-F238E27FC236}">
                <a16:creationId xmlns:a16="http://schemas.microsoft.com/office/drawing/2014/main" xmlns="" id="{CBDC2902-B22A-2168-C5BF-9E3F127CE1C8}"/>
              </a:ext>
            </a:extLst>
          </p:cNvPr>
          <p:cNvSpPr txBox="1">
            <a:spLocks noChangeArrowheads="1"/>
          </p:cNvSpPr>
          <p:nvPr/>
        </p:nvSpPr>
        <p:spPr bwMode="auto">
          <a:xfrm>
            <a:off x="1" y="0"/>
            <a:ext cx="9143999" cy="1091790"/>
          </a:xfrm>
          <a:prstGeom prst="rect">
            <a:avLst/>
          </a:prstGeom>
          <a:solidFill>
            <a:srgbClr val="000066"/>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p>
        </p:txBody>
      </p:sp>
      <p:pic>
        <p:nvPicPr>
          <p:cNvPr id="5" name="Picture 8">
            <a:extLst>
              <a:ext uri="{FF2B5EF4-FFF2-40B4-BE49-F238E27FC236}">
                <a16:creationId xmlns:a16="http://schemas.microsoft.com/office/drawing/2014/main" xmlns="" id="{C2895D8B-91A6-50E8-07E1-D9E58107A175}"/>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1955" y="57923"/>
            <a:ext cx="1804867" cy="843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descr="NHS Lothian - white.pn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563678" y="186856"/>
            <a:ext cx="1117363" cy="7821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0464" y="2171474"/>
            <a:ext cx="4837797" cy="2757948"/>
          </a:xfrm>
          <a:noFill/>
          <a:ln w="19050">
            <a:noFill/>
          </a:ln>
        </p:spPr>
        <p:txBody>
          <a:bodyPr/>
          <a:lstStyle/>
          <a:p>
            <a:pPr marL="0" indent="0">
              <a:spcBef>
                <a:spcPts val="0"/>
              </a:spcBef>
              <a:buNone/>
            </a:pPr>
            <a:endParaRPr lang="en-GB" sz="2400" dirty="0">
              <a:latin typeface="+mj-lt"/>
              <a:cs typeface="Poppins" panose="00000500000000000000" pitchFamily="2" charset="0"/>
            </a:endParaRPr>
          </a:p>
          <a:p>
            <a:pPr marL="0" indent="0">
              <a:buNone/>
            </a:pPr>
            <a:endParaRPr lang="en-GB" b="1" dirty="0">
              <a:cs typeface="Arial"/>
            </a:endParaRPr>
          </a:p>
          <a:p>
            <a:pPr marL="0" indent="0">
              <a:buNone/>
            </a:pPr>
            <a:endParaRPr lang="en-GB" dirty="0">
              <a:cs typeface="Arial"/>
            </a:endParaRPr>
          </a:p>
          <a:p>
            <a:endParaRPr lang="en-GB" dirty="0"/>
          </a:p>
        </p:txBody>
      </p:sp>
      <p:sp>
        <p:nvSpPr>
          <p:cNvPr id="2" name="TextBox 1">
            <a:extLst>
              <a:ext uri="{FF2B5EF4-FFF2-40B4-BE49-F238E27FC236}">
                <a16:creationId xmlns:a16="http://schemas.microsoft.com/office/drawing/2014/main" xmlns="" id="{0210C8D4-B283-BF03-389D-BED6C2D0B7C3}"/>
              </a:ext>
            </a:extLst>
          </p:cNvPr>
          <p:cNvSpPr txBox="1">
            <a:spLocks noChangeArrowheads="1"/>
          </p:cNvSpPr>
          <p:nvPr/>
        </p:nvSpPr>
        <p:spPr bwMode="auto">
          <a:xfrm>
            <a:off x="-1" y="-6842"/>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sp>
        <p:nvSpPr>
          <p:cNvPr id="6" name="TextBox 5">
            <a:extLst>
              <a:ext uri="{FF2B5EF4-FFF2-40B4-BE49-F238E27FC236}">
                <a16:creationId xmlns:a16="http://schemas.microsoft.com/office/drawing/2014/main" xmlns="" id="{AB962BCF-CD8D-4EC9-572B-72C141540FC3}"/>
              </a:ext>
            </a:extLst>
          </p:cNvPr>
          <p:cNvSpPr txBox="1"/>
          <p:nvPr/>
        </p:nvSpPr>
        <p:spPr>
          <a:xfrm>
            <a:off x="314324" y="1608290"/>
            <a:ext cx="7915275" cy="584775"/>
          </a:xfrm>
          <a:prstGeom prst="rect">
            <a:avLst/>
          </a:prstGeom>
          <a:noFill/>
        </p:spPr>
        <p:txBody>
          <a:bodyPr wrap="square">
            <a:spAutoFit/>
          </a:bodyPr>
          <a:lstStyle/>
          <a:p>
            <a:pPr marL="0" indent="0">
              <a:buNone/>
            </a:pPr>
            <a:r>
              <a:rPr lang="en-GB" sz="3200" b="1" dirty="0">
                <a:solidFill>
                  <a:srgbClr val="002060"/>
                </a:solidFill>
                <a:latin typeface="+mj-lt"/>
                <a:cs typeface="Poppins" panose="00000500000000000000" pitchFamily="2" charset="0"/>
              </a:rPr>
              <a:t>Get free condoms</a:t>
            </a:r>
          </a:p>
        </p:txBody>
      </p:sp>
      <p:pic>
        <p:nvPicPr>
          <p:cNvPr id="9" name="Picture 8" descr="A blue and white logo&#10;&#10;Description automatically generated">
            <a:extLst>
              <a:ext uri="{FF2B5EF4-FFF2-40B4-BE49-F238E27FC236}">
                <a16:creationId xmlns:a16="http://schemas.microsoft.com/office/drawing/2014/main" xmlns="" id="{A883FF3B-1842-897E-3B45-FF63F917EE50}"/>
              </a:ext>
            </a:extLst>
          </p:cNvPr>
          <p:cNvPicPr>
            <a:picLocks noChangeAspect="1"/>
          </p:cNvPicPr>
          <p:nvPr/>
        </p:nvPicPr>
        <p:blipFill>
          <a:blip r:embed="rId3" cstate="print">
            <a:extLst>
              <a:ext uri="{28A0092B-C50C-407E-A947-70E740481C1C}">
                <a14:useLocalDpi xmlns:a14="http://schemas.microsoft.com/office/drawing/2010/main" xmlns="" val="0"/>
              </a:ext>
            </a:extLst>
          </a:blip>
          <a:srcRect r="1546" b="-842"/>
          <a:stretch/>
        </p:blipFill>
        <p:spPr>
          <a:xfrm>
            <a:off x="579500" y="2798811"/>
            <a:ext cx="2957463" cy="1135453"/>
          </a:xfrm>
          <a:prstGeom prst="rect">
            <a:avLst/>
          </a:prstGeom>
        </p:spPr>
      </p:pic>
      <p:sp>
        <p:nvSpPr>
          <p:cNvPr id="12" name="TextBox 11">
            <a:extLst>
              <a:ext uri="{FF2B5EF4-FFF2-40B4-BE49-F238E27FC236}">
                <a16:creationId xmlns:a16="http://schemas.microsoft.com/office/drawing/2014/main" xmlns="" id="{9FEBFFAF-7050-3311-95BA-4404B158D56A}"/>
              </a:ext>
            </a:extLst>
          </p:cNvPr>
          <p:cNvSpPr txBox="1"/>
          <p:nvPr/>
        </p:nvSpPr>
        <p:spPr>
          <a:xfrm>
            <a:off x="314324" y="4230884"/>
            <a:ext cx="4572000" cy="584775"/>
          </a:xfrm>
          <a:prstGeom prst="rect">
            <a:avLst/>
          </a:prstGeom>
          <a:noFill/>
        </p:spPr>
        <p:txBody>
          <a:bodyPr wrap="square">
            <a:spAutoFit/>
          </a:bodyPr>
          <a:lstStyle/>
          <a:p>
            <a:pPr marL="0" indent="0">
              <a:buFontTx/>
              <a:buNone/>
            </a:pPr>
            <a:r>
              <a:rPr lang="en-GB" sz="3200" kern="0" dirty="0">
                <a:cs typeface="Poppins" panose="00000500000000000000" pitchFamily="2" charset="0"/>
              </a:rPr>
              <a:t>a</a:t>
            </a:r>
            <a:r>
              <a:rPr lang="en-GB" sz="3200" b="1" kern="0" dirty="0">
                <a:cs typeface="Poppins" panose="00000500000000000000" pitchFamily="2" charset="0"/>
              </a:rPr>
              <a:t>t </a:t>
            </a:r>
            <a:r>
              <a:rPr lang="en-GB" sz="3200" b="1" dirty="0">
                <a:cs typeface="Poppins" panose="00000500000000000000" pitchFamily="2" charset="0"/>
              </a:rPr>
              <a:t>c:card </a:t>
            </a:r>
            <a:r>
              <a:rPr lang="en-GB" sz="3200" b="1" kern="0" dirty="0">
                <a:cs typeface="Poppins" panose="00000500000000000000" pitchFamily="2" charset="0"/>
              </a:rPr>
              <a:t>points </a:t>
            </a:r>
          </a:p>
        </p:txBody>
      </p:sp>
      <p:pic>
        <p:nvPicPr>
          <p:cNvPr id="13" name="Picture 12" descr="Envelope Icon Vector Illustration 425300 Vector Art at Vecteezy">
            <a:extLst>
              <a:ext uri="{FF2B5EF4-FFF2-40B4-BE49-F238E27FC236}">
                <a16:creationId xmlns:a16="http://schemas.microsoft.com/office/drawing/2014/main" xmlns="" id="{C7DD7C0A-D277-1E97-8EF5-A7626A2A82D0}"/>
              </a:ext>
            </a:extLst>
          </p:cNvPr>
          <p:cNvPicPr/>
          <p:nvPr/>
        </p:nvPicPr>
        <p:blipFill rotWithShape="1">
          <a:blip r:embed="rId4" cstate="print">
            <a:extLst>
              <a:ext uri="{28A0092B-C50C-407E-A947-70E740481C1C}">
                <a14:useLocalDpi xmlns:a14="http://schemas.microsoft.com/office/drawing/2010/main" xmlns="" val="0"/>
              </a:ext>
            </a:extLst>
          </a:blip>
          <a:srcRect l="8696" t="18060" r="8696" b="19063"/>
          <a:stretch/>
        </p:blipFill>
        <p:spPr bwMode="auto">
          <a:xfrm>
            <a:off x="5508985" y="2646442"/>
            <a:ext cx="2154740" cy="1439133"/>
          </a:xfrm>
          <a:prstGeom prst="rect">
            <a:avLst/>
          </a:prstGeom>
          <a:noFill/>
          <a:ln>
            <a:noFill/>
          </a:ln>
          <a:extLst>
            <a:ext uri="{53640926-AAD7-44D8-BBD7-CCE9431645EC}">
              <a14:shadowObscured xmlns:a14="http://schemas.microsoft.com/office/drawing/2010/main" xmlns=""/>
            </a:ext>
          </a:extLst>
        </p:spPr>
      </p:pic>
      <p:sp>
        <p:nvSpPr>
          <p:cNvPr id="17" name="TextBox 16">
            <a:extLst>
              <a:ext uri="{FF2B5EF4-FFF2-40B4-BE49-F238E27FC236}">
                <a16:creationId xmlns:a16="http://schemas.microsoft.com/office/drawing/2014/main" xmlns="" id="{0AEF1909-DB81-C4F6-0A14-8D39FA9C6A91}"/>
              </a:ext>
            </a:extLst>
          </p:cNvPr>
          <p:cNvSpPr txBox="1"/>
          <p:nvPr/>
        </p:nvSpPr>
        <p:spPr>
          <a:xfrm>
            <a:off x="5612070" y="4211558"/>
            <a:ext cx="2288918" cy="1138773"/>
          </a:xfrm>
          <a:prstGeom prst="rect">
            <a:avLst/>
          </a:prstGeom>
          <a:noFill/>
        </p:spPr>
        <p:txBody>
          <a:bodyPr wrap="square">
            <a:spAutoFit/>
          </a:bodyPr>
          <a:lstStyle/>
          <a:p>
            <a:pPr marL="0" indent="0">
              <a:buFontTx/>
              <a:buNone/>
            </a:pPr>
            <a:r>
              <a:rPr lang="en-GB" sz="3200" b="1" kern="0" dirty="0">
                <a:cs typeface="Poppins" panose="00000500000000000000" pitchFamily="2" charset="0"/>
              </a:rPr>
              <a:t>by post. </a:t>
            </a:r>
          </a:p>
          <a:p>
            <a:pPr marL="0" indent="0">
              <a:buFontTx/>
              <a:buNone/>
            </a:pPr>
            <a:endParaRPr lang="en-GB" b="0" kern="0" dirty="0">
              <a:cs typeface="Arial"/>
            </a:endParaRPr>
          </a:p>
        </p:txBody>
      </p:sp>
      <p:sp>
        <p:nvSpPr>
          <p:cNvPr id="19" name="TextBox 18">
            <a:extLst>
              <a:ext uri="{FF2B5EF4-FFF2-40B4-BE49-F238E27FC236}">
                <a16:creationId xmlns:a16="http://schemas.microsoft.com/office/drawing/2014/main" xmlns="" id="{F5B087A5-8462-829F-7620-5C3C9B62F684}"/>
              </a:ext>
            </a:extLst>
          </p:cNvPr>
          <p:cNvSpPr txBox="1"/>
          <p:nvPr/>
        </p:nvSpPr>
        <p:spPr>
          <a:xfrm>
            <a:off x="2300287" y="5892561"/>
            <a:ext cx="5472114" cy="461665"/>
          </a:xfrm>
          <a:prstGeom prst="rect">
            <a:avLst/>
          </a:prstGeom>
          <a:noFill/>
        </p:spPr>
        <p:txBody>
          <a:bodyPr wrap="square">
            <a:spAutoFit/>
          </a:bodyPr>
          <a:lstStyle/>
          <a:p>
            <a:pPr marL="0" indent="0">
              <a:buFontTx/>
              <a:buNone/>
            </a:pPr>
            <a:r>
              <a:rPr lang="en-GB" sz="2400" kern="0" dirty="0">
                <a:latin typeface="+mn-lt"/>
                <a:cs typeface="Poppins" panose="00000500000000000000" pitchFamily="2" charset="0"/>
              </a:rPr>
              <a:t>Scan code or </a:t>
            </a:r>
            <a:r>
              <a:rPr lang="en-GB" sz="2400" kern="0" dirty="0">
                <a:solidFill>
                  <a:srgbClr val="00A3E6"/>
                </a:solidFill>
                <a:latin typeface="+mn-lt"/>
                <a:cs typeface="Poppins" panose="00000500000000000000" pitchFamily="2" charset="0"/>
              </a:rPr>
              <a:t>visit ccard.org.uk</a:t>
            </a:r>
          </a:p>
        </p:txBody>
      </p:sp>
      <p:pic>
        <p:nvPicPr>
          <p:cNvPr id="20" name="Content Placeholder 5" descr="A qr code with dots&#10;&#10;Description automatically generated">
            <a:extLst>
              <a:ext uri="{FF2B5EF4-FFF2-40B4-BE49-F238E27FC236}">
                <a16:creationId xmlns:a16="http://schemas.microsoft.com/office/drawing/2014/main" xmlns="" id="{FE7848E2-7AEA-20C5-25C0-FBE1F8E6712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583344" y="5078139"/>
            <a:ext cx="1506920" cy="1506920"/>
          </a:xfrm>
          <a:prstGeom prst="rect">
            <a:avLst/>
          </a:prstGeom>
          <a:noFill/>
          <a:ln w="9525">
            <a:noFill/>
            <a:miter lim="800000"/>
            <a:headEnd/>
            <a:tailEnd/>
          </a:ln>
        </p:spPr>
      </p:pic>
      <p:pic>
        <p:nvPicPr>
          <p:cNvPr id="14" name="Picture 13" descr="NHS Lothian - white.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563678" y="186856"/>
            <a:ext cx="1117363" cy="782154"/>
          </a:xfrm>
          <a:prstGeom prst="rect">
            <a:avLst/>
          </a:prstGeom>
        </p:spPr>
      </p:pic>
    </p:spTree>
    <p:extLst>
      <p:ext uri="{BB962C8B-B14F-4D97-AF65-F5344CB8AC3E}">
        <p14:creationId xmlns:p14="http://schemas.microsoft.com/office/powerpoint/2010/main" xmlns="" val="854939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242889" y="1436121"/>
            <a:ext cx="9301162" cy="692263"/>
          </a:xfrm>
        </p:spPr>
        <p:txBody>
          <a:bodyPr/>
          <a:lstStyle/>
          <a:p>
            <a:r>
              <a:rPr lang="en-GB" sz="3200" dirty="0">
                <a:cs typeface="Poppins" panose="00000500000000000000" pitchFamily="2" charset="0"/>
              </a:rPr>
              <a:t>Get emergency contraception</a:t>
            </a:r>
          </a:p>
        </p:txBody>
      </p:sp>
      <p:sp>
        <p:nvSpPr>
          <p:cNvPr id="10" name="Rectangle 9"/>
          <p:cNvSpPr/>
          <p:nvPr/>
        </p:nvSpPr>
        <p:spPr>
          <a:xfrm>
            <a:off x="763911" y="6008920"/>
            <a:ext cx="6899814" cy="461665"/>
          </a:xfrm>
          <a:prstGeom prst="rect">
            <a:avLst/>
          </a:prstGeom>
        </p:spPr>
        <p:txBody>
          <a:bodyPr wrap="square">
            <a:spAutoFit/>
          </a:bodyPr>
          <a:lstStyle/>
          <a:p>
            <a:r>
              <a:rPr lang="en-GB" sz="2400" dirty="0">
                <a:latin typeface="+mj-lt"/>
                <a:cs typeface="Poppins" panose="00000500000000000000" pitchFamily="2" charset="0"/>
              </a:rPr>
              <a:t>Scan code or find more </a:t>
            </a:r>
            <a:r>
              <a:rPr lang="en-GB" sz="2400" dirty="0">
                <a:latin typeface="+mj-lt"/>
                <a:cs typeface="Poppins" panose="00000500000000000000" pitchFamily="2" charset="0"/>
                <a:hlinkClick r:id="rId3"/>
              </a:rPr>
              <a:t>here</a:t>
            </a:r>
            <a:endParaRPr lang="en-GB" sz="2400" dirty="0">
              <a:solidFill>
                <a:srgbClr val="002060"/>
              </a:solidFill>
              <a:latin typeface="+mj-lt"/>
              <a:cs typeface="Poppins" panose="00000500000000000000" pitchFamily="2" charset="0"/>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xmlns="" val="0"/>
              </a:ext>
            </a:extLst>
          </a:blip>
          <a:srcRect l="1916" t="5861" r="5522" b="2964"/>
          <a:stretch/>
        </p:blipFill>
        <p:spPr>
          <a:xfrm>
            <a:off x="638842" y="2697493"/>
            <a:ext cx="2562004" cy="2617457"/>
          </a:xfrm>
          <a:prstGeom prst="rect">
            <a:avLst/>
          </a:prstGeom>
        </p:spPr>
      </p:pic>
      <p:pic>
        <p:nvPicPr>
          <p:cNvPr id="6" name="Picture 5" descr="A qr code with dots&#10;&#10;Description automatically generated">
            <a:extLst>
              <a:ext uri="{FF2B5EF4-FFF2-40B4-BE49-F238E27FC236}">
                <a16:creationId xmlns:a16="http://schemas.microsoft.com/office/drawing/2014/main" xmlns="" id="{FFF8AEF5-1B0E-80C3-9E88-D939923D919E}"/>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930294" y="4692281"/>
            <a:ext cx="1772513" cy="1772513"/>
          </a:xfrm>
          <a:prstGeom prst="rect">
            <a:avLst/>
          </a:prstGeom>
        </p:spPr>
      </p:pic>
      <p:sp>
        <p:nvSpPr>
          <p:cNvPr id="2" name="TextBox 1">
            <a:extLst>
              <a:ext uri="{FF2B5EF4-FFF2-40B4-BE49-F238E27FC236}">
                <a16:creationId xmlns:a16="http://schemas.microsoft.com/office/drawing/2014/main" xmlns="" id="{B90E4EAA-F181-72BB-6BE2-2E94633BD727}"/>
              </a:ext>
            </a:extLst>
          </p:cNvPr>
          <p:cNvSpPr txBox="1">
            <a:spLocks noChangeArrowheads="1"/>
          </p:cNvSpPr>
          <p:nvPr/>
        </p:nvSpPr>
        <p:spPr bwMode="auto">
          <a:xfrm>
            <a:off x="-1" y="-6842"/>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5" name="Picture 22">
            <a:extLst>
              <a:ext uri="{FF2B5EF4-FFF2-40B4-BE49-F238E27FC236}">
                <a16:creationId xmlns:a16="http://schemas.microsoft.com/office/drawing/2014/main" xmlns="" id="{CD79CA06-630B-BCE3-1F9D-0973CCC6112A}"/>
              </a:ext>
            </a:extLst>
          </p:cNvPr>
          <p:cNvPicPr>
            <a:picLocks noChangeAspect="1" noChangeArrowheads="1"/>
          </p:cNvPicPr>
          <p:nvPr/>
        </p:nvPicPr>
        <p:blipFill>
          <a:blip r:embed="rId6" cstate="print">
            <a:lum bright="10000" contrast="10000"/>
            <a:extLst>
              <a:ext uri="{28A0092B-C50C-407E-A947-70E740481C1C}">
                <a14:useLocalDpi xmlns:a14="http://schemas.microsoft.com/office/drawing/2010/main" xmlns="" val="0"/>
              </a:ext>
            </a:extLst>
          </a:blip>
          <a:srcRect/>
          <a:stretch>
            <a:fillRect/>
          </a:stretch>
        </p:blipFill>
        <p:spPr bwMode="auto">
          <a:xfrm>
            <a:off x="7663725" y="211550"/>
            <a:ext cx="966788" cy="966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a:extLst>
              <a:ext uri="{FF2B5EF4-FFF2-40B4-BE49-F238E27FC236}">
                <a16:creationId xmlns:a16="http://schemas.microsoft.com/office/drawing/2014/main" xmlns="" id="{70EF53E3-C459-C505-6E66-8DBD9BC32013}"/>
              </a:ext>
            </a:extLst>
          </p:cNvPr>
          <p:cNvSpPr txBox="1"/>
          <p:nvPr/>
        </p:nvSpPr>
        <p:spPr>
          <a:xfrm>
            <a:off x="3557144" y="3560520"/>
            <a:ext cx="4772024" cy="830997"/>
          </a:xfrm>
          <a:prstGeom prst="rect">
            <a:avLst/>
          </a:prstGeom>
          <a:noFill/>
        </p:spPr>
        <p:txBody>
          <a:bodyPr wrap="square">
            <a:spAutoFit/>
          </a:bodyPr>
          <a:lstStyle/>
          <a:p>
            <a:r>
              <a:rPr lang="en-GB" sz="2400" dirty="0">
                <a:cs typeface="Poppins" panose="00000500000000000000" pitchFamily="2" charset="0"/>
              </a:rPr>
              <a:t>Free from any pharmacy or Healthy Respect + clinic</a:t>
            </a:r>
            <a:endParaRPr lang="en-GB" sz="2400" dirty="0"/>
          </a:p>
        </p:txBody>
      </p:sp>
    </p:spTree>
    <p:extLst>
      <p:ext uri="{BB962C8B-B14F-4D97-AF65-F5344CB8AC3E}">
        <p14:creationId xmlns:p14="http://schemas.microsoft.com/office/powerpoint/2010/main" xmlns="" val="2241715327"/>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ack background with white text&#10;&#10;Description automatically generated">
            <a:extLst>
              <a:ext uri="{FF2B5EF4-FFF2-40B4-BE49-F238E27FC236}">
                <a16:creationId xmlns:a16="http://schemas.microsoft.com/office/drawing/2014/main" xmlns="" id="{88CDEEDB-6B15-EE27-26FA-071019A7603B}"/>
              </a:ext>
            </a:extLst>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6131469" y="5593243"/>
            <a:ext cx="2556133" cy="1015899"/>
          </a:xfrm>
        </p:spPr>
      </p:pic>
      <p:pic>
        <p:nvPicPr>
          <p:cNvPr id="7" name="Picture 6" descr="A group of people standing together&#10;&#10;Description automatically generated">
            <a:extLst>
              <a:ext uri="{FF2B5EF4-FFF2-40B4-BE49-F238E27FC236}">
                <a16:creationId xmlns:a16="http://schemas.microsoft.com/office/drawing/2014/main" xmlns="" id="{2203CA24-49D1-79AD-0EA7-66220E325540}"/>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42662" y="2168303"/>
            <a:ext cx="3894880" cy="3894880"/>
          </a:xfrm>
          <a:prstGeom prst="rect">
            <a:avLst/>
          </a:prstGeom>
        </p:spPr>
      </p:pic>
      <p:sp>
        <p:nvSpPr>
          <p:cNvPr id="9" name="TextBox 8">
            <a:extLst>
              <a:ext uri="{FF2B5EF4-FFF2-40B4-BE49-F238E27FC236}">
                <a16:creationId xmlns:a16="http://schemas.microsoft.com/office/drawing/2014/main" xmlns="" id="{1E6A308A-AC68-3828-C722-B7B12A48C0D8}"/>
              </a:ext>
            </a:extLst>
          </p:cNvPr>
          <p:cNvSpPr txBox="1"/>
          <p:nvPr/>
        </p:nvSpPr>
        <p:spPr>
          <a:xfrm>
            <a:off x="4792723" y="2528994"/>
            <a:ext cx="4091650" cy="3539430"/>
          </a:xfrm>
          <a:prstGeom prst="rect">
            <a:avLst/>
          </a:prstGeom>
          <a:noFill/>
        </p:spPr>
        <p:txBody>
          <a:bodyPr wrap="square">
            <a:spAutoFit/>
          </a:bodyPr>
          <a:lstStyle/>
          <a:p>
            <a:pPr marL="342900" indent="-342900">
              <a:buFont typeface="Arial" panose="020B0604020202020204" pitchFamily="34" charset="0"/>
              <a:buChar char="•"/>
            </a:pPr>
            <a:r>
              <a:rPr lang="en-GB" sz="2400" b="0" dirty="0">
                <a:solidFill>
                  <a:srgbClr val="142852"/>
                </a:solidFill>
                <a:latin typeface="+mj-lt"/>
                <a:cs typeface="Poppins"/>
              </a:rPr>
              <a:t>pregnancy testing and advice</a:t>
            </a:r>
            <a:endParaRPr lang="en-GB" sz="2400" b="0" dirty="0">
              <a:latin typeface="+mj-lt"/>
              <a:cs typeface="Arial"/>
            </a:endParaRPr>
          </a:p>
          <a:p>
            <a:pPr marL="342900" indent="-342900">
              <a:buFont typeface="Arial" panose="020B0604020202020204" pitchFamily="34" charset="0"/>
              <a:buChar char="•"/>
            </a:pPr>
            <a:r>
              <a:rPr lang="en-GB" sz="2400" b="0" dirty="0">
                <a:solidFill>
                  <a:srgbClr val="142852"/>
                </a:solidFill>
                <a:latin typeface="+mj-lt"/>
                <a:cs typeface="Poppins"/>
              </a:rPr>
              <a:t>STI testing and treatment</a:t>
            </a:r>
            <a:endParaRPr lang="en-GB" sz="2400" b="0" dirty="0">
              <a:latin typeface="+mj-lt"/>
              <a:cs typeface="Arial"/>
            </a:endParaRPr>
          </a:p>
          <a:p>
            <a:pPr marL="342900" indent="-342900">
              <a:buFont typeface="Arial" panose="020B0604020202020204" pitchFamily="34" charset="0"/>
              <a:buChar char="•"/>
            </a:pPr>
            <a:r>
              <a:rPr lang="en-GB" sz="2400" b="0" dirty="0">
                <a:solidFill>
                  <a:srgbClr val="142852"/>
                </a:solidFill>
                <a:latin typeface="+mj-lt"/>
                <a:cs typeface="Poppins"/>
              </a:rPr>
              <a:t>emergency contraception</a:t>
            </a:r>
          </a:p>
          <a:p>
            <a:pPr marL="342900" indent="-342900">
              <a:buFont typeface="Arial" panose="020B0604020202020204" pitchFamily="34" charset="0"/>
              <a:buChar char="•"/>
            </a:pPr>
            <a:r>
              <a:rPr lang="en-GB" sz="2400" b="0" dirty="0">
                <a:solidFill>
                  <a:srgbClr val="142852"/>
                </a:solidFill>
                <a:latin typeface="+mj-lt"/>
                <a:cs typeface="Poppins"/>
              </a:rPr>
              <a:t>contraception (pill, implant, coil)</a:t>
            </a:r>
          </a:p>
          <a:p>
            <a:pPr marL="342900" indent="-342900">
              <a:buFont typeface="Arial" panose="020B0604020202020204" pitchFamily="34" charset="0"/>
              <a:buChar char="•"/>
            </a:pPr>
            <a:r>
              <a:rPr lang="en-GB" sz="2400" b="0" dirty="0">
                <a:solidFill>
                  <a:srgbClr val="142852"/>
                </a:solidFill>
                <a:latin typeface="+mj-lt"/>
                <a:cs typeface="Poppins"/>
              </a:rPr>
              <a:t>Talk to a trusted adult – </a:t>
            </a:r>
          </a:p>
          <a:p>
            <a:pPr lvl="1"/>
            <a:r>
              <a:rPr lang="en-GB" sz="2000" b="0" dirty="0" err="1">
                <a:solidFill>
                  <a:srgbClr val="142852"/>
                </a:solidFill>
                <a:latin typeface="+mj-lt"/>
                <a:cs typeface="Poppins"/>
              </a:rPr>
              <a:t>Youthworker</a:t>
            </a:r>
            <a:r>
              <a:rPr lang="en-GB" sz="2000" b="0" dirty="0">
                <a:solidFill>
                  <a:srgbClr val="142852"/>
                </a:solidFill>
                <a:latin typeface="+mj-lt"/>
                <a:cs typeface="Poppins"/>
              </a:rPr>
              <a:t>, Nurse or Doctor</a:t>
            </a:r>
            <a:endParaRPr lang="en-GB" sz="2000" b="0" dirty="0">
              <a:latin typeface="+mj-lt"/>
            </a:endParaRPr>
          </a:p>
          <a:p>
            <a:pPr marL="0" indent="0">
              <a:buNone/>
            </a:pPr>
            <a:endParaRPr lang="en-GB" sz="3600" dirty="0">
              <a:solidFill>
                <a:srgbClr val="142852"/>
              </a:solidFill>
              <a:latin typeface="+mj-lt"/>
              <a:cs typeface="Poppins"/>
            </a:endParaRPr>
          </a:p>
        </p:txBody>
      </p:sp>
      <p:sp>
        <p:nvSpPr>
          <p:cNvPr id="11" name="TextBox 10">
            <a:extLst>
              <a:ext uri="{FF2B5EF4-FFF2-40B4-BE49-F238E27FC236}">
                <a16:creationId xmlns:a16="http://schemas.microsoft.com/office/drawing/2014/main" xmlns="" id="{4F5400AC-B218-6862-C0BB-58B32562E116}"/>
              </a:ext>
            </a:extLst>
          </p:cNvPr>
          <p:cNvSpPr txBox="1"/>
          <p:nvPr/>
        </p:nvSpPr>
        <p:spPr>
          <a:xfrm>
            <a:off x="413793" y="676364"/>
            <a:ext cx="8490031" cy="1077218"/>
          </a:xfrm>
          <a:prstGeom prst="rect">
            <a:avLst/>
          </a:prstGeom>
          <a:noFill/>
        </p:spPr>
        <p:txBody>
          <a:bodyPr wrap="square">
            <a:spAutoFit/>
          </a:bodyPr>
          <a:lstStyle/>
          <a:p>
            <a:r>
              <a:rPr lang="en-GB" sz="3200" dirty="0">
                <a:latin typeface="+mj-lt"/>
              </a:rPr>
              <a:t>Healthy Respect + young people’s clinics in Lothian.</a:t>
            </a:r>
            <a:endParaRPr lang="en-GB" sz="3200" dirty="0"/>
          </a:p>
        </p:txBody>
      </p:sp>
    </p:spTree>
    <p:extLst>
      <p:ext uri="{BB962C8B-B14F-4D97-AF65-F5344CB8AC3E}">
        <p14:creationId xmlns:p14="http://schemas.microsoft.com/office/powerpoint/2010/main" xmlns="" val="3944815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4123900" y="-4117278"/>
            <a:ext cx="909453" cy="9144002"/>
          </a:xfrm>
          <a:custGeom>
            <a:avLst/>
            <a:gdLst/>
            <a:ahLst/>
            <a:cxnLst/>
            <a:rect l="l" t="t" r="r" b="b"/>
            <a:pathLst>
              <a:path w="1088558" h="1913890">
                <a:moveTo>
                  <a:pt x="0" y="0"/>
                </a:moveTo>
                <a:lnTo>
                  <a:pt x="1088558" y="0"/>
                </a:lnTo>
                <a:lnTo>
                  <a:pt x="1088558" y="1913890"/>
                </a:lnTo>
                <a:lnTo>
                  <a:pt x="0" y="1913890"/>
                </a:lnTo>
                <a:close/>
              </a:path>
            </a:pathLst>
          </a:custGeom>
          <a:solidFill>
            <a:schemeClr val="accent1"/>
          </a:solidFill>
          <a:ln>
            <a:solidFill>
              <a:schemeClr val="accent1"/>
            </a:solidFill>
          </a:ln>
        </p:spPr>
        <p:txBody>
          <a:bodyPr/>
          <a:lstStyle/>
          <a:p>
            <a:endParaRPr lang="en-GB"/>
          </a:p>
        </p:txBody>
      </p:sp>
      <p:sp>
        <p:nvSpPr>
          <p:cNvPr id="3" name="Content Placeholder 2">
            <a:extLst>
              <a:ext uri="{FF2B5EF4-FFF2-40B4-BE49-F238E27FC236}">
                <a16:creationId xmlns:a16="http://schemas.microsoft.com/office/drawing/2014/main" xmlns="" id="{C9431B9D-A24A-18F0-9633-BA0DBE48F4F1}"/>
              </a:ext>
            </a:extLst>
          </p:cNvPr>
          <p:cNvSpPr>
            <a:spLocks noGrp="1"/>
          </p:cNvSpPr>
          <p:nvPr>
            <p:ph idx="1"/>
          </p:nvPr>
        </p:nvSpPr>
        <p:spPr>
          <a:xfrm>
            <a:off x="403554" y="312370"/>
            <a:ext cx="2704448" cy="597080"/>
          </a:xfrm>
        </p:spPr>
        <p:txBody>
          <a:bodyPr/>
          <a:lstStyle/>
          <a:p>
            <a:pPr marL="0" indent="0">
              <a:buNone/>
            </a:pPr>
            <a:r>
              <a:rPr lang="en-GB" sz="3200" b="1" dirty="0">
                <a:cs typeface="Arial"/>
              </a:rPr>
              <a:t>Edinburgh</a:t>
            </a:r>
          </a:p>
          <a:p>
            <a:pPr marL="0" indent="0">
              <a:buNone/>
            </a:pPr>
            <a:endParaRPr lang="en-GB" dirty="0">
              <a:cs typeface="Arial"/>
            </a:endParaRPr>
          </a:p>
        </p:txBody>
      </p:sp>
      <p:sp>
        <p:nvSpPr>
          <p:cNvPr id="15" name="Rectangle 14"/>
          <p:cNvSpPr/>
          <p:nvPr/>
        </p:nvSpPr>
        <p:spPr>
          <a:xfrm>
            <a:off x="204770" y="1330382"/>
            <a:ext cx="8939229" cy="507831"/>
          </a:xfrm>
          <a:prstGeom prst="rect">
            <a:avLst/>
          </a:prstGeom>
        </p:spPr>
        <p:txBody>
          <a:bodyPr wrap="square">
            <a:spAutoFit/>
          </a:bodyPr>
          <a:lstStyle/>
          <a:p>
            <a:r>
              <a:rPr lang="en-GB" sz="2700" dirty="0">
                <a:latin typeface="+mj-lt"/>
              </a:rPr>
              <a:t>Healthy Respect + young people’s clinic at Chalmers</a:t>
            </a:r>
          </a:p>
        </p:txBody>
      </p:sp>
      <p:pic>
        <p:nvPicPr>
          <p:cNvPr id="5" name="Picture 4" descr="A sign on a wall&#10;&#10;Description automatically generated">
            <a:extLst>
              <a:ext uri="{FF2B5EF4-FFF2-40B4-BE49-F238E27FC236}">
                <a16:creationId xmlns:a16="http://schemas.microsoft.com/office/drawing/2014/main" xmlns="" id="{2D4E129B-0FF7-AAA5-A56A-983D4D52D0B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0500" y="2181558"/>
            <a:ext cx="4014464" cy="4014464"/>
          </a:xfrm>
          <a:prstGeom prst="rect">
            <a:avLst/>
          </a:prstGeom>
        </p:spPr>
      </p:pic>
      <p:sp>
        <p:nvSpPr>
          <p:cNvPr id="10" name="TextBox 9">
            <a:extLst>
              <a:ext uri="{FF2B5EF4-FFF2-40B4-BE49-F238E27FC236}">
                <a16:creationId xmlns:a16="http://schemas.microsoft.com/office/drawing/2014/main" xmlns="" id="{BFF91929-0F6B-35A1-3A01-21E116F32D81}"/>
              </a:ext>
            </a:extLst>
          </p:cNvPr>
          <p:cNvSpPr txBox="1"/>
          <p:nvPr/>
        </p:nvSpPr>
        <p:spPr>
          <a:xfrm>
            <a:off x="4578626" y="2726851"/>
            <a:ext cx="4416580" cy="3139321"/>
          </a:xfrm>
          <a:prstGeom prst="rect">
            <a:avLst/>
          </a:prstGeom>
          <a:noFill/>
        </p:spPr>
        <p:txBody>
          <a:bodyPr wrap="square">
            <a:spAutoFit/>
          </a:bodyPr>
          <a:lstStyle/>
          <a:p>
            <a:pPr algn="l"/>
            <a:r>
              <a:rPr lang="en-GB" sz="2200" i="0" dirty="0">
                <a:solidFill>
                  <a:srgbClr val="142852"/>
                </a:solidFill>
                <a:effectLst/>
                <a:latin typeface="+mj-lt"/>
              </a:rPr>
              <a:t>For age 13-18</a:t>
            </a:r>
          </a:p>
          <a:p>
            <a:pPr algn="l"/>
            <a:endParaRPr lang="en-GB" sz="2200" i="0" dirty="0">
              <a:solidFill>
                <a:srgbClr val="142852"/>
              </a:solidFill>
              <a:effectLst/>
              <a:latin typeface="+mj-lt"/>
            </a:endParaRPr>
          </a:p>
          <a:p>
            <a:pPr algn="l"/>
            <a:r>
              <a:rPr lang="en-GB" sz="2200" i="0" dirty="0">
                <a:solidFill>
                  <a:srgbClr val="142852"/>
                </a:solidFill>
                <a:effectLst/>
                <a:latin typeface="+mj-lt"/>
              </a:rPr>
              <a:t>Monday to Thursdays </a:t>
            </a:r>
          </a:p>
          <a:p>
            <a:pPr algn="l"/>
            <a:r>
              <a:rPr lang="en-GB" sz="2200" b="0" i="0" dirty="0">
                <a:solidFill>
                  <a:srgbClr val="142852"/>
                </a:solidFill>
                <a:effectLst/>
                <a:latin typeface="+mj-lt"/>
              </a:rPr>
              <a:t>3:30pm to 7pm</a:t>
            </a:r>
          </a:p>
          <a:p>
            <a:pPr algn="l"/>
            <a:endParaRPr lang="en-GB" sz="2200" b="0" i="0" dirty="0">
              <a:solidFill>
                <a:srgbClr val="142852"/>
              </a:solidFill>
              <a:effectLst/>
              <a:latin typeface="+mj-lt"/>
            </a:endParaRPr>
          </a:p>
          <a:p>
            <a:pPr algn="l"/>
            <a:r>
              <a:rPr lang="en-GB" sz="2200" i="0" dirty="0">
                <a:solidFill>
                  <a:srgbClr val="142852"/>
                </a:solidFill>
                <a:effectLst/>
                <a:latin typeface="+mj-lt"/>
              </a:rPr>
              <a:t>Fridays </a:t>
            </a:r>
            <a:r>
              <a:rPr lang="en-GB" sz="2200" b="0" i="0" dirty="0">
                <a:solidFill>
                  <a:srgbClr val="142852"/>
                </a:solidFill>
                <a:effectLst/>
                <a:latin typeface="+mj-lt"/>
              </a:rPr>
              <a:t>1pm – 3:30pm</a:t>
            </a:r>
          </a:p>
          <a:p>
            <a:pPr algn="l"/>
            <a:endParaRPr lang="en-GB" sz="2200" b="0" i="0" dirty="0">
              <a:solidFill>
                <a:srgbClr val="142852"/>
              </a:solidFill>
              <a:effectLst/>
              <a:latin typeface="+mj-lt"/>
            </a:endParaRPr>
          </a:p>
          <a:p>
            <a:pPr algn="l"/>
            <a:r>
              <a:rPr lang="en-GB" sz="2200" b="0" i="0" dirty="0">
                <a:solidFill>
                  <a:srgbClr val="142852"/>
                </a:solidFill>
                <a:effectLst/>
                <a:latin typeface="+mj-lt"/>
              </a:rPr>
              <a:t>There are no appointments, just come during the drop-in times.</a:t>
            </a:r>
          </a:p>
        </p:txBody>
      </p:sp>
      <p:sp>
        <p:nvSpPr>
          <p:cNvPr id="4" name="TextBox 3">
            <a:extLst>
              <a:ext uri="{FF2B5EF4-FFF2-40B4-BE49-F238E27FC236}">
                <a16:creationId xmlns:a16="http://schemas.microsoft.com/office/drawing/2014/main" xmlns="" id="{2E7394A8-02B2-5730-688E-6FD10C4610BC}"/>
              </a:ext>
            </a:extLst>
          </p:cNvPr>
          <p:cNvSpPr txBox="1"/>
          <p:nvPr/>
        </p:nvSpPr>
        <p:spPr>
          <a:xfrm>
            <a:off x="403554" y="6300788"/>
            <a:ext cx="2225346" cy="400110"/>
          </a:xfrm>
          <a:prstGeom prst="rect">
            <a:avLst/>
          </a:prstGeom>
          <a:noFill/>
        </p:spPr>
        <p:txBody>
          <a:bodyPr wrap="square">
            <a:spAutoFit/>
          </a:bodyPr>
          <a:lstStyle/>
          <a:p>
            <a:r>
              <a:rPr lang="en-GB" sz="2000" b="1" dirty="0">
                <a:solidFill>
                  <a:srgbClr val="CC00FF"/>
                </a:solidFill>
                <a:hlinkClick r:id="rId4"/>
              </a:rPr>
              <a:t>Find it on a map</a:t>
            </a:r>
            <a:endParaRPr lang="en-GB" sz="2000" b="1" dirty="0">
              <a:solidFill>
                <a:srgbClr val="142852"/>
              </a:solidFill>
              <a:latin typeface="Poppins" panose="00000500000000000000" pitchFamily="2" charset="0"/>
            </a:endParaRPr>
          </a:p>
        </p:txBody>
      </p:sp>
    </p:spTree>
    <p:extLst>
      <p:ext uri="{BB962C8B-B14F-4D97-AF65-F5344CB8AC3E}">
        <p14:creationId xmlns:p14="http://schemas.microsoft.com/office/powerpoint/2010/main" xmlns="" val="1535447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4123900" y="-4117278"/>
            <a:ext cx="909453" cy="9144002"/>
          </a:xfrm>
          <a:custGeom>
            <a:avLst/>
            <a:gdLst/>
            <a:ahLst/>
            <a:cxnLst/>
            <a:rect l="l" t="t" r="r" b="b"/>
            <a:pathLst>
              <a:path w="1088558" h="1913890">
                <a:moveTo>
                  <a:pt x="0" y="0"/>
                </a:moveTo>
                <a:lnTo>
                  <a:pt x="1088558" y="0"/>
                </a:lnTo>
                <a:lnTo>
                  <a:pt x="1088558" y="1913890"/>
                </a:lnTo>
                <a:lnTo>
                  <a:pt x="0" y="1913890"/>
                </a:lnTo>
                <a:close/>
              </a:path>
            </a:pathLst>
          </a:custGeom>
          <a:solidFill>
            <a:schemeClr val="accent1"/>
          </a:solidFill>
          <a:ln>
            <a:solidFill>
              <a:schemeClr val="accent1"/>
            </a:solidFill>
          </a:ln>
        </p:spPr>
        <p:txBody>
          <a:bodyPr/>
          <a:lstStyle/>
          <a:p>
            <a:endParaRPr lang="en-GB"/>
          </a:p>
        </p:txBody>
      </p:sp>
      <p:sp>
        <p:nvSpPr>
          <p:cNvPr id="3" name="Content Placeholder 2">
            <a:extLst>
              <a:ext uri="{FF2B5EF4-FFF2-40B4-BE49-F238E27FC236}">
                <a16:creationId xmlns:a16="http://schemas.microsoft.com/office/drawing/2014/main" xmlns="" id="{C9431B9D-A24A-18F0-9633-BA0DBE48F4F1}"/>
              </a:ext>
            </a:extLst>
          </p:cNvPr>
          <p:cNvSpPr>
            <a:spLocks noGrp="1"/>
          </p:cNvSpPr>
          <p:nvPr>
            <p:ph idx="1"/>
          </p:nvPr>
        </p:nvSpPr>
        <p:spPr>
          <a:xfrm>
            <a:off x="403554" y="312370"/>
            <a:ext cx="2704448" cy="597080"/>
          </a:xfrm>
        </p:spPr>
        <p:txBody>
          <a:bodyPr/>
          <a:lstStyle/>
          <a:p>
            <a:pPr marL="0" indent="0">
              <a:buNone/>
            </a:pPr>
            <a:r>
              <a:rPr lang="en-GB" sz="3200" b="1" dirty="0">
                <a:cs typeface="Arial"/>
              </a:rPr>
              <a:t>Edinburgh</a:t>
            </a:r>
          </a:p>
          <a:p>
            <a:pPr marL="0" indent="0">
              <a:buNone/>
            </a:pPr>
            <a:endParaRPr lang="en-GB" dirty="0">
              <a:cs typeface="Arial"/>
            </a:endParaRPr>
          </a:p>
        </p:txBody>
      </p:sp>
      <p:sp>
        <p:nvSpPr>
          <p:cNvPr id="15" name="Rectangle 14"/>
          <p:cNvSpPr/>
          <p:nvPr/>
        </p:nvSpPr>
        <p:spPr>
          <a:xfrm>
            <a:off x="102385" y="1432545"/>
            <a:ext cx="8939229" cy="507831"/>
          </a:xfrm>
          <a:prstGeom prst="rect">
            <a:avLst/>
          </a:prstGeom>
        </p:spPr>
        <p:txBody>
          <a:bodyPr wrap="square">
            <a:spAutoFit/>
          </a:bodyPr>
          <a:lstStyle/>
          <a:p>
            <a:r>
              <a:rPr lang="en-GB" sz="2700" dirty="0">
                <a:latin typeface="+mj-lt"/>
              </a:rPr>
              <a:t>Healthy Respect + young people’s clinic at </a:t>
            </a:r>
            <a:r>
              <a:rPr lang="en-GB" sz="2700" dirty="0" err="1">
                <a:latin typeface="+mj-lt"/>
              </a:rPr>
              <a:t>Pennywell</a:t>
            </a:r>
            <a:endParaRPr lang="en-GB" sz="2700" dirty="0">
              <a:latin typeface="+mj-lt"/>
            </a:endParaRPr>
          </a:p>
        </p:txBody>
      </p:sp>
      <p:sp>
        <p:nvSpPr>
          <p:cNvPr id="10" name="TextBox 9">
            <a:extLst>
              <a:ext uri="{FF2B5EF4-FFF2-40B4-BE49-F238E27FC236}">
                <a16:creationId xmlns:a16="http://schemas.microsoft.com/office/drawing/2014/main" xmlns="" id="{BFF91929-0F6B-35A1-3A01-21E116F32D81}"/>
              </a:ext>
            </a:extLst>
          </p:cNvPr>
          <p:cNvSpPr txBox="1"/>
          <p:nvPr/>
        </p:nvSpPr>
        <p:spPr>
          <a:xfrm>
            <a:off x="4578626" y="2600913"/>
            <a:ext cx="4578626" cy="2800767"/>
          </a:xfrm>
          <a:prstGeom prst="rect">
            <a:avLst/>
          </a:prstGeom>
          <a:noFill/>
        </p:spPr>
        <p:txBody>
          <a:bodyPr wrap="square">
            <a:spAutoFit/>
          </a:bodyPr>
          <a:lstStyle/>
          <a:p>
            <a:r>
              <a:rPr lang="en-GB" sz="2200" i="0" dirty="0">
                <a:solidFill>
                  <a:srgbClr val="142852"/>
                </a:solidFill>
                <a:effectLst/>
                <a:latin typeface="+mj-lt"/>
              </a:rPr>
              <a:t>For age 13+</a:t>
            </a:r>
          </a:p>
          <a:p>
            <a:pPr algn="l"/>
            <a:endParaRPr lang="en-GB" sz="2200" b="0" i="0" dirty="0">
              <a:solidFill>
                <a:srgbClr val="142852"/>
              </a:solidFill>
              <a:effectLst/>
              <a:latin typeface="+mj-lt"/>
            </a:endParaRPr>
          </a:p>
          <a:p>
            <a:pPr algn="l"/>
            <a:r>
              <a:rPr lang="en-GB" sz="2200" i="0" dirty="0" err="1">
                <a:solidFill>
                  <a:srgbClr val="142852"/>
                </a:solidFill>
                <a:effectLst/>
                <a:latin typeface="+mj-lt"/>
              </a:rPr>
              <a:t>Pennywell</a:t>
            </a:r>
            <a:r>
              <a:rPr lang="en-GB" sz="2200" i="0" dirty="0">
                <a:solidFill>
                  <a:srgbClr val="142852"/>
                </a:solidFill>
                <a:effectLst/>
                <a:latin typeface="+mj-lt"/>
              </a:rPr>
              <a:t> All Care Centre</a:t>
            </a:r>
          </a:p>
          <a:p>
            <a:pPr algn="l"/>
            <a:endParaRPr lang="en-GB" sz="2200" i="0" dirty="0">
              <a:solidFill>
                <a:srgbClr val="142852"/>
              </a:solidFill>
              <a:effectLst/>
              <a:latin typeface="+mj-lt"/>
            </a:endParaRPr>
          </a:p>
          <a:p>
            <a:pPr algn="l"/>
            <a:r>
              <a:rPr lang="en-GB" sz="2200" i="0" dirty="0">
                <a:solidFill>
                  <a:srgbClr val="142852"/>
                </a:solidFill>
                <a:effectLst/>
                <a:latin typeface="+mj-lt"/>
              </a:rPr>
              <a:t>Fridays </a:t>
            </a:r>
            <a:r>
              <a:rPr lang="en-GB" sz="2200" b="0" i="0" dirty="0">
                <a:solidFill>
                  <a:srgbClr val="142852"/>
                </a:solidFill>
                <a:effectLst/>
                <a:latin typeface="+mj-lt"/>
              </a:rPr>
              <a:t>1pm – 3:30pm</a:t>
            </a:r>
          </a:p>
          <a:p>
            <a:pPr algn="l"/>
            <a:endParaRPr lang="en-GB" sz="2200" b="0" i="0" dirty="0">
              <a:solidFill>
                <a:srgbClr val="142852"/>
              </a:solidFill>
              <a:effectLst/>
              <a:latin typeface="+mj-lt"/>
            </a:endParaRPr>
          </a:p>
          <a:p>
            <a:pPr algn="l"/>
            <a:r>
              <a:rPr lang="en-GB" sz="2200" b="0" i="0" dirty="0">
                <a:solidFill>
                  <a:srgbClr val="142852"/>
                </a:solidFill>
                <a:effectLst/>
                <a:latin typeface="+mj-lt"/>
              </a:rPr>
              <a:t>There are no appointments, just come during the drop-in times.</a:t>
            </a:r>
          </a:p>
        </p:txBody>
      </p:sp>
      <p:pic>
        <p:nvPicPr>
          <p:cNvPr id="4" name="Picture 3" descr="A building with cars parked in front of it&#10;&#10;Description automatically generated">
            <a:extLst>
              <a:ext uri="{FF2B5EF4-FFF2-40B4-BE49-F238E27FC236}">
                <a16:creationId xmlns:a16="http://schemas.microsoft.com/office/drawing/2014/main" xmlns="" id="{7F754E43-9AEA-5C30-CF4F-87BC38FA2C1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3554" y="2439696"/>
            <a:ext cx="4214052" cy="2961984"/>
          </a:xfrm>
          <a:prstGeom prst="rect">
            <a:avLst/>
          </a:prstGeom>
        </p:spPr>
      </p:pic>
      <p:sp>
        <p:nvSpPr>
          <p:cNvPr id="5" name="TextBox 4">
            <a:extLst>
              <a:ext uri="{FF2B5EF4-FFF2-40B4-BE49-F238E27FC236}">
                <a16:creationId xmlns:a16="http://schemas.microsoft.com/office/drawing/2014/main" xmlns="" id="{40C45A34-D639-E336-56CD-526F48C99D0B}"/>
              </a:ext>
            </a:extLst>
          </p:cNvPr>
          <p:cNvSpPr txBox="1"/>
          <p:nvPr/>
        </p:nvSpPr>
        <p:spPr>
          <a:xfrm>
            <a:off x="403554" y="5899299"/>
            <a:ext cx="4586288" cy="400110"/>
          </a:xfrm>
          <a:prstGeom prst="rect">
            <a:avLst/>
          </a:prstGeom>
          <a:noFill/>
        </p:spPr>
        <p:txBody>
          <a:bodyPr wrap="square">
            <a:spAutoFit/>
          </a:bodyPr>
          <a:lstStyle/>
          <a:p>
            <a:r>
              <a:rPr lang="en-GB" sz="2000" b="1" dirty="0">
                <a:solidFill>
                  <a:srgbClr val="CC00FF"/>
                </a:solidFill>
                <a:latin typeface="+mj-lt"/>
                <a:hlinkClick r:id="rId4"/>
              </a:rPr>
              <a:t>Find it on a map</a:t>
            </a:r>
            <a:endParaRPr lang="en-GB" sz="2000" b="1" dirty="0">
              <a:solidFill>
                <a:srgbClr val="142852"/>
              </a:solidFill>
              <a:latin typeface="Poppins" panose="00000500000000000000" pitchFamily="2" charset="0"/>
            </a:endParaRPr>
          </a:p>
        </p:txBody>
      </p:sp>
    </p:spTree>
    <p:extLst>
      <p:ext uri="{BB962C8B-B14F-4D97-AF65-F5344CB8AC3E}">
        <p14:creationId xmlns:p14="http://schemas.microsoft.com/office/powerpoint/2010/main" xmlns="" val="1908966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4093326" y="-4107697"/>
            <a:ext cx="957350" cy="9144002"/>
          </a:xfrm>
          <a:custGeom>
            <a:avLst/>
            <a:gdLst/>
            <a:ahLst/>
            <a:cxnLst/>
            <a:rect l="l" t="t" r="r" b="b"/>
            <a:pathLst>
              <a:path w="1088558" h="1913890">
                <a:moveTo>
                  <a:pt x="0" y="0"/>
                </a:moveTo>
                <a:lnTo>
                  <a:pt x="1088558" y="0"/>
                </a:lnTo>
                <a:lnTo>
                  <a:pt x="1088558" y="1913890"/>
                </a:lnTo>
                <a:lnTo>
                  <a:pt x="0" y="1913890"/>
                </a:lnTo>
                <a:close/>
              </a:path>
            </a:pathLst>
          </a:custGeom>
          <a:solidFill>
            <a:srgbClr val="3399FF"/>
          </a:solidFill>
        </p:spPr>
        <p:txBody>
          <a:bodyPr/>
          <a:lstStyle/>
          <a:p>
            <a:endParaRPr lang="en-GB"/>
          </a:p>
        </p:txBody>
      </p:sp>
      <p:sp>
        <p:nvSpPr>
          <p:cNvPr id="3" name="Content Placeholder 2">
            <a:extLst>
              <a:ext uri="{FF2B5EF4-FFF2-40B4-BE49-F238E27FC236}">
                <a16:creationId xmlns:a16="http://schemas.microsoft.com/office/drawing/2014/main" xmlns="" id="{C9431B9D-A24A-18F0-9633-BA0DBE48F4F1}"/>
              </a:ext>
            </a:extLst>
          </p:cNvPr>
          <p:cNvSpPr>
            <a:spLocks noGrp="1"/>
          </p:cNvSpPr>
          <p:nvPr>
            <p:ph idx="1"/>
          </p:nvPr>
        </p:nvSpPr>
        <p:spPr>
          <a:xfrm>
            <a:off x="353390" y="300037"/>
            <a:ext cx="2804147" cy="769007"/>
          </a:xfrm>
        </p:spPr>
        <p:txBody>
          <a:bodyPr/>
          <a:lstStyle/>
          <a:p>
            <a:pPr marL="0" indent="0">
              <a:buNone/>
            </a:pPr>
            <a:r>
              <a:rPr lang="en-GB" sz="3200" b="1" dirty="0">
                <a:cs typeface="Arial"/>
              </a:rPr>
              <a:t>East Lothian</a:t>
            </a:r>
          </a:p>
        </p:txBody>
      </p:sp>
      <p:sp>
        <p:nvSpPr>
          <p:cNvPr id="4" name="Rectangle 3"/>
          <p:cNvSpPr/>
          <p:nvPr/>
        </p:nvSpPr>
        <p:spPr>
          <a:xfrm>
            <a:off x="353390" y="1483888"/>
            <a:ext cx="8519148" cy="507831"/>
          </a:xfrm>
          <a:prstGeom prst="rect">
            <a:avLst/>
          </a:prstGeom>
        </p:spPr>
        <p:txBody>
          <a:bodyPr wrap="square">
            <a:spAutoFit/>
          </a:bodyPr>
          <a:lstStyle/>
          <a:p>
            <a:r>
              <a:rPr lang="en-GB" sz="2700" dirty="0">
                <a:latin typeface="+mj-lt"/>
              </a:rPr>
              <a:t>Healthy Respect + young people’s clinic at Tranent  </a:t>
            </a:r>
          </a:p>
        </p:txBody>
      </p:sp>
      <p:sp>
        <p:nvSpPr>
          <p:cNvPr id="7" name="TextBox 6">
            <a:extLst>
              <a:ext uri="{FF2B5EF4-FFF2-40B4-BE49-F238E27FC236}">
                <a16:creationId xmlns:a16="http://schemas.microsoft.com/office/drawing/2014/main" xmlns="" id="{6CFBD3E2-3BB2-FE2F-D4B2-CB6A7B29B638}"/>
              </a:ext>
            </a:extLst>
          </p:cNvPr>
          <p:cNvSpPr txBox="1"/>
          <p:nvPr/>
        </p:nvSpPr>
        <p:spPr>
          <a:xfrm>
            <a:off x="4572000" y="2639373"/>
            <a:ext cx="4572000" cy="2800767"/>
          </a:xfrm>
          <a:prstGeom prst="rect">
            <a:avLst/>
          </a:prstGeom>
          <a:noFill/>
        </p:spPr>
        <p:txBody>
          <a:bodyPr wrap="square">
            <a:spAutoFit/>
          </a:bodyPr>
          <a:lstStyle/>
          <a:p>
            <a:r>
              <a:rPr lang="en-GB" sz="2200" i="0" dirty="0">
                <a:solidFill>
                  <a:srgbClr val="142852"/>
                </a:solidFill>
                <a:effectLst/>
                <a:latin typeface="+mj-lt"/>
              </a:rPr>
              <a:t>For age 13+</a:t>
            </a:r>
          </a:p>
          <a:p>
            <a:endParaRPr lang="en-GB" sz="2200" dirty="0">
              <a:solidFill>
                <a:srgbClr val="142852"/>
              </a:solidFill>
              <a:latin typeface="+mj-lt"/>
            </a:endParaRPr>
          </a:p>
          <a:p>
            <a:r>
              <a:rPr lang="en-GB" sz="2200" dirty="0">
                <a:solidFill>
                  <a:srgbClr val="142852"/>
                </a:solidFill>
                <a:latin typeface="+mj-lt"/>
              </a:rPr>
              <a:t>Tranent Medical Practice</a:t>
            </a:r>
          </a:p>
          <a:p>
            <a:endParaRPr lang="en-GB" sz="2200" b="0" dirty="0">
              <a:latin typeface="+mj-lt"/>
            </a:endParaRPr>
          </a:p>
          <a:p>
            <a:r>
              <a:rPr lang="en-GB" sz="2200" b="0" dirty="0">
                <a:latin typeface="+mj-lt"/>
              </a:rPr>
              <a:t>Tuesdays, 4:00pm to 5:00pm.</a:t>
            </a:r>
          </a:p>
          <a:p>
            <a:endParaRPr lang="en-GB" sz="2200" b="0" dirty="0">
              <a:latin typeface="+mj-lt"/>
            </a:endParaRPr>
          </a:p>
          <a:p>
            <a:r>
              <a:rPr lang="en-GB" sz="2200" b="0" i="0" dirty="0">
                <a:solidFill>
                  <a:srgbClr val="142852"/>
                </a:solidFill>
                <a:effectLst/>
                <a:latin typeface="+mj-lt"/>
              </a:rPr>
              <a:t>There are no appointments, just come during the drop-in times.</a:t>
            </a:r>
          </a:p>
        </p:txBody>
      </p:sp>
      <p:pic>
        <p:nvPicPr>
          <p:cNvPr id="13" name="Picture 12" descr="A building with a sign on the side&#10;&#10;Description automatically generated">
            <a:extLst>
              <a:ext uri="{FF2B5EF4-FFF2-40B4-BE49-F238E27FC236}">
                <a16:creationId xmlns:a16="http://schemas.microsoft.com/office/drawing/2014/main" xmlns="" id="{84EF04ED-32CF-72FB-3769-465371B3842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1768" y="2064831"/>
            <a:ext cx="3859860" cy="3859860"/>
          </a:xfrm>
          <a:prstGeom prst="rect">
            <a:avLst/>
          </a:prstGeom>
        </p:spPr>
      </p:pic>
      <p:sp>
        <p:nvSpPr>
          <p:cNvPr id="5" name="TextBox 4">
            <a:extLst>
              <a:ext uri="{FF2B5EF4-FFF2-40B4-BE49-F238E27FC236}">
                <a16:creationId xmlns:a16="http://schemas.microsoft.com/office/drawing/2014/main" xmlns="" id="{8D4F51B2-8CA9-5162-BB3D-E2DCFBBAAD29}"/>
              </a:ext>
            </a:extLst>
          </p:cNvPr>
          <p:cNvSpPr txBox="1"/>
          <p:nvPr/>
        </p:nvSpPr>
        <p:spPr>
          <a:xfrm>
            <a:off x="353390" y="5997803"/>
            <a:ext cx="4572000" cy="400110"/>
          </a:xfrm>
          <a:prstGeom prst="rect">
            <a:avLst/>
          </a:prstGeom>
          <a:noFill/>
        </p:spPr>
        <p:txBody>
          <a:bodyPr wrap="square">
            <a:spAutoFit/>
          </a:bodyPr>
          <a:lstStyle/>
          <a:p>
            <a:r>
              <a:rPr lang="en-GB" sz="2000" b="1" dirty="0">
                <a:solidFill>
                  <a:srgbClr val="CC00FF"/>
                </a:solidFill>
                <a:hlinkClick r:id="rId4"/>
              </a:rPr>
              <a:t>Find it on a map</a:t>
            </a:r>
            <a:endParaRPr lang="en-GB" sz="2000" b="1" dirty="0">
              <a:solidFill>
                <a:srgbClr val="142852"/>
              </a:solidFill>
              <a:latin typeface="Poppins" panose="00000500000000000000" pitchFamily="2" charset="0"/>
            </a:endParaRPr>
          </a:p>
        </p:txBody>
      </p:sp>
    </p:spTree>
    <p:extLst>
      <p:ext uri="{BB962C8B-B14F-4D97-AF65-F5344CB8AC3E}">
        <p14:creationId xmlns:p14="http://schemas.microsoft.com/office/powerpoint/2010/main" xmlns="" val="3780987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4149416" y="-4149417"/>
            <a:ext cx="845167" cy="9144002"/>
          </a:xfrm>
          <a:custGeom>
            <a:avLst/>
            <a:gdLst/>
            <a:ahLst/>
            <a:cxnLst/>
            <a:rect l="l" t="t" r="r" b="b"/>
            <a:pathLst>
              <a:path w="1088558" h="1913890">
                <a:moveTo>
                  <a:pt x="0" y="0"/>
                </a:moveTo>
                <a:lnTo>
                  <a:pt x="1088558" y="0"/>
                </a:lnTo>
                <a:lnTo>
                  <a:pt x="1088558" y="1913890"/>
                </a:lnTo>
                <a:lnTo>
                  <a:pt x="0" y="1913890"/>
                </a:lnTo>
                <a:close/>
              </a:path>
            </a:pathLst>
          </a:custGeom>
          <a:solidFill>
            <a:srgbClr val="CC00FF"/>
          </a:solidFill>
        </p:spPr>
        <p:txBody>
          <a:bodyPr/>
          <a:lstStyle/>
          <a:p>
            <a:endParaRPr lang="en-GB"/>
          </a:p>
        </p:txBody>
      </p:sp>
      <p:sp>
        <p:nvSpPr>
          <p:cNvPr id="3" name="Content Placeholder 2">
            <a:extLst>
              <a:ext uri="{FF2B5EF4-FFF2-40B4-BE49-F238E27FC236}">
                <a16:creationId xmlns:a16="http://schemas.microsoft.com/office/drawing/2014/main" xmlns="" id="{C9431B9D-A24A-18F0-9633-BA0DBE48F4F1}"/>
              </a:ext>
            </a:extLst>
          </p:cNvPr>
          <p:cNvSpPr>
            <a:spLocks noGrp="1"/>
          </p:cNvSpPr>
          <p:nvPr>
            <p:ph idx="1"/>
          </p:nvPr>
        </p:nvSpPr>
        <p:spPr>
          <a:xfrm>
            <a:off x="339104" y="200102"/>
            <a:ext cx="2704448" cy="845166"/>
          </a:xfrm>
        </p:spPr>
        <p:txBody>
          <a:bodyPr/>
          <a:lstStyle/>
          <a:p>
            <a:pPr marL="0" indent="0">
              <a:buNone/>
            </a:pPr>
            <a:r>
              <a:rPr lang="en-GB" sz="3200" b="1" dirty="0">
                <a:latin typeface="+mj-lt"/>
                <a:cs typeface="Poppins" panose="00000500000000000000" pitchFamily="2" charset="0"/>
              </a:rPr>
              <a:t>Midlothian</a:t>
            </a:r>
          </a:p>
          <a:p>
            <a:pPr marL="0" indent="0">
              <a:buNone/>
            </a:pPr>
            <a:endParaRPr lang="en-GB" dirty="0">
              <a:cs typeface="Arial"/>
            </a:endParaRPr>
          </a:p>
        </p:txBody>
      </p:sp>
      <p:sp>
        <p:nvSpPr>
          <p:cNvPr id="4" name="Rectangle 3"/>
          <p:cNvSpPr/>
          <p:nvPr/>
        </p:nvSpPr>
        <p:spPr>
          <a:xfrm>
            <a:off x="237618" y="1245370"/>
            <a:ext cx="8578919" cy="507831"/>
          </a:xfrm>
          <a:prstGeom prst="rect">
            <a:avLst/>
          </a:prstGeom>
        </p:spPr>
        <p:txBody>
          <a:bodyPr wrap="square">
            <a:spAutoFit/>
          </a:bodyPr>
          <a:lstStyle/>
          <a:p>
            <a:r>
              <a:rPr lang="en-GB" sz="2700" dirty="0">
                <a:latin typeface="+mj-lt"/>
              </a:rPr>
              <a:t>Healthy Respect + young people’s clinic at Croft St </a:t>
            </a:r>
          </a:p>
        </p:txBody>
      </p:sp>
      <p:sp>
        <p:nvSpPr>
          <p:cNvPr id="6" name="TextBox 5">
            <a:extLst>
              <a:ext uri="{FF2B5EF4-FFF2-40B4-BE49-F238E27FC236}">
                <a16:creationId xmlns:a16="http://schemas.microsoft.com/office/drawing/2014/main" xmlns="" id="{5A0E5514-24F4-B797-11D2-9CD624E111F6}"/>
              </a:ext>
            </a:extLst>
          </p:cNvPr>
          <p:cNvSpPr txBox="1"/>
          <p:nvPr/>
        </p:nvSpPr>
        <p:spPr>
          <a:xfrm>
            <a:off x="4571999" y="1953302"/>
            <a:ext cx="4420153" cy="3508653"/>
          </a:xfrm>
          <a:prstGeom prst="rect">
            <a:avLst/>
          </a:prstGeom>
          <a:noFill/>
        </p:spPr>
        <p:txBody>
          <a:bodyPr wrap="square">
            <a:spAutoFit/>
          </a:bodyPr>
          <a:lstStyle/>
          <a:p>
            <a:r>
              <a:rPr lang="en-GB" sz="2200" i="0" dirty="0">
                <a:solidFill>
                  <a:srgbClr val="142852"/>
                </a:solidFill>
                <a:effectLst/>
                <a:latin typeface="+mj-lt"/>
              </a:rPr>
              <a:t>For age 13+</a:t>
            </a:r>
          </a:p>
          <a:p>
            <a:endParaRPr lang="en-GB" sz="2200" dirty="0">
              <a:latin typeface="+mj-lt"/>
            </a:endParaRPr>
          </a:p>
          <a:p>
            <a:r>
              <a:rPr lang="en-GB" sz="2200" dirty="0">
                <a:latin typeface="+mj-lt"/>
              </a:rPr>
              <a:t>Croft Street, Dalkeith</a:t>
            </a:r>
          </a:p>
          <a:p>
            <a:endParaRPr lang="en-GB" sz="2200" dirty="0">
              <a:latin typeface="+mj-lt"/>
            </a:endParaRPr>
          </a:p>
          <a:p>
            <a:r>
              <a:rPr lang="en-GB" sz="2200" b="0" dirty="0">
                <a:latin typeface="+mj-lt"/>
              </a:rPr>
              <a:t>Tuesdays, 4pm – </a:t>
            </a:r>
            <a:r>
              <a:rPr lang="en-GB" sz="2200" b="0" dirty="0" smtClean="0">
                <a:latin typeface="+mj-lt"/>
              </a:rPr>
              <a:t>7.00pm</a:t>
            </a:r>
            <a:endParaRPr lang="en-GB" sz="2200" b="0" dirty="0">
              <a:latin typeface="+mj-lt"/>
            </a:endParaRPr>
          </a:p>
          <a:p>
            <a:r>
              <a:rPr lang="en-GB" sz="2200" b="0" dirty="0">
                <a:latin typeface="+mj-lt"/>
              </a:rPr>
              <a:t>Fridays, 1pm – </a:t>
            </a:r>
            <a:r>
              <a:rPr lang="en-GB" sz="2200" b="0" dirty="0" smtClean="0">
                <a:latin typeface="+mj-lt"/>
              </a:rPr>
              <a:t>3.30pm</a:t>
            </a:r>
            <a:endParaRPr lang="en-GB" sz="2200" b="0" dirty="0">
              <a:latin typeface="+mj-lt"/>
            </a:endParaRPr>
          </a:p>
          <a:p>
            <a:endParaRPr lang="en-GB" sz="2200" b="0" dirty="0">
              <a:latin typeface="+mj-lt"/>
            </a:endParaRPr>
          </a:p>
          <a:p>
            <a:r>
              <a:rPr lang="en-GB" sz="2200" b="0" i="0" dirty="0">
                <a:solidFill>
                  <a:srgbClr val="142852"/>
                </a:solidFill>
                <a:effectLst/>
                <a:latin typeface="+mj-lt"/>
              </a:rPr>
              <a:t>There are no appointments, just come during the drop-in times.</a:t>
            </a:r>
          </a:p>
          <a:p>
            <a:endParaRPr lang="en-GB" sz="2400" b="0" dirty="0"/>
          </a:p>
        </p:txBody>
      </p:sp>
      <p:pic>
        <p:nvPicPr>
          <p:cNvPr id="13" name="Picture 12" descr="A building with red doors&#10;&#10;Description automatically generated">
            <a:extLst>
              <a:ext uri="{FF2B5EF4-FFF2-40B4-BE49-F238E27FC236}">
                <a16:creationId xmlns:a16="http://schemas.microsoft.com/office/drawing/2014/main" xmlns="" id="{E664F420-4815-7984-A14E-121ABBDC68C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4373" y="1753201"/>
            <a:ext cx="3938671" cy="3874663"/>
          </a:xfrm>
          <a:prstGeom prst="rect">
            <a:avLst/>
          </a:prstGeom>
        </p:spPr>
      </p:pic>
      <p:sp>
        <p:nvSpPr>
          <p:cNvPr id="5" name="TextBox 4">
            <a:extLst>
              <a:ext uri="{FF2B5EF4-FFF2-40B4-BE49-F238E27FC236}">
                <a16:creationId xmlns:a16="http://schemas.microsoft.com/office/drawing/2014/main" xmlns="" id="{8FB5D94D-AFA1-FF45-15A7-51F29C968C45}"/>
              </a:ext>
            </a:extLst>
          </p:cNvPr>
          <p:cNvSpPr txBox="1"/>
          <p:nvPr/>
        </p:nvSpPr>
        <p:spPr>
          <a:xfrm>
            <a:off x="394373" y="5662056"/>
            <a:ext cx="8943661" cy="1077218"/>
          </a:xfrm>
          <a:prstGeom prst="rect">
            <a:avLst/>
          </a:prstGeom>
          <a:noFill/>
        </p:spPr>
        <p:txBody>
          <a:bodyPr wrap="square">
            <a:spAutoFit/>
          </a:bodyPr>
          <a:lstStyle/>
          <a:p>
            <a:r>
              <a:rPr lang="en-GB" sz="1800" b="1" dirty="0">
                <a:solidFill>
                  <a:srgbClr val="000066"/>
                </a:solidFill>
                <a:hlinkClick r:id="rId4"/>
              </a:rPr>
              <a:t>Find it on a map</a:t>
            </a:r>
            <a:endParaRPr lang="en-GB" sz="1800" b="1" dirty="0">
              <a:solidFill>
                <a:srgbClr val="000066"/>
              </a:solidFill>
            </a:endParaRPr>
          </a:p>
          <a:p>
            <a:endParaRPr lang="en-GB" sz="1800" b="1" dirty="0">
              <a:solidFill>
                <a:srgbClr val="000066"/>
              </a:solidFill>
            </a:endParaRPr>
          </a:p>
          <a:p>
            <a:r>
              <a:rPr lang="en-GB" sz="1400" b="0" dirty="0">
                <a:solidFill>
                  <a:srgbClr val="000066"/>
                </a:solidFill>
              </a:rPr>
              <a:t>Please note this clinic is accessed via a set of stairs.</a:t>
            </a:r>
          </a:p>
          <a:p>
            <a:r>
              <a:rPr lang="en-GB" sz="1400" b="0" dirty="0">
                <a:solidFill>
                  <a:srgbClr val="000066"/>
                </a:solidFill>
              </a:rPr>
              <a:t>Talk to a trusted adult or call Chalmers Sexual Health Centre on 0131 536 1070  to seek support </a:t>
            </a:r>
          </a:p>
        </p:txBody>
      </p:sp>
    </p:spTree>
    <p:extLst>
      <p:ext uri="{BB962C8B-B14F-4D97-AF65-F5344CB8AC3E}">
        <p14:creationId xmlns:p14="http://schemas.microsoft.com/office/powerpoint/2010/main" xmlns="" val="3451176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3950596" y="-3964968"/>
            <a:ext cx="1242812" cy="9144002"/>
          </a:xfrm>
          <a:custGeom>
            <a:avLst/>
            <a:gdLst/>
            <a:ahLst/>
            <a:cxnLst/>
            <a:rect l="l" t="t" r="r" b="b"/>
            <a:pathLst>
              <a:path w="1088558" h="1913890">
                <a:moveTo>
                  <a:pt x="0" y="0"/>
                </a:moveTo>
                <a:lnTo>
                  <a:pt x="1088558" y="0"/>
                </a:lnTo>
                <a:lnTo>
                  <a:pt x="1088558" y="1913890"/>
                </a:lnTo>
                <a:lnTo>
                  <a:pt x="0" y="1913890"/>
                </a:lnTo>
                <a:close/>
              </a:path>
            </a:pathLst>
          </a:custGeom>
          <a:solidFill>
            <a:srgbClr val="FFC000"/>
          </a:solidFill>
        </p:spPr>
        <p:txBody>
          <a:bodyPr/>
          <a:lstStyle/>
          <a:p>
            <a:endParaRPr lang="en-GB"/>
          </a:p>
        </p:txBody>
      </p:sp>
      <p:sp>
        <p:nvSpPr>
          <p:cNvPr id="3" name="Content Placeholder 2">
            <a:extLst>
              <a:ext uri="{FF2B5EF4-FFF2-40B4-BE49-F238E27FC236}">
                <a16:creationId xmlns:a16="http://schemas.microsoft.com/office/drawing/2014/main" xmlns="" id="{C9431B9D-A24A-18F0-9633-BA0DBE48F4F1}"/>
              </a:ext>
            </a:extLst>
          </p:cNvPr>
          <p:cNvSpPr>
            <a:spLocks noGrp="1"/>
          </p:cNvSpPr>
          <p:nvPr>
            <p:ph idx="1"/>
          </p:nvPr>
        </p:nvSpPr>
        <p:spPr>
          <a:xfrm>
            <a:off x="264250" y="312376"/>
            <a:ext cx="3681449" cy="845166"/>
          </a:xfrm>
        </p:spPr>
        <p:txBody>
          <a:bodyPr/>
          <a:lstStyle/>
          <a:p>
            <a:pPr marL="0" indent="0">
              <a:buNone/>
            </a:pPr>
            <a:r>
              <a:rPr lang="en-GB" sz="3200" b="1" dirty="0">
                <a:latin typeface="+mj-lt"/>
                <a:cs typeface="Poppins" panose="00000500000000000000" pitchFamily="2" charset="0"/>
              </a:rPr>
              <a:t>West Lothian</a:t>
            </a:r>
          </a:p>
          <a:p>
            <a:pPr marL="0" indent="0">
              <a:buNone/>
            </a:pPr>
            <a:endParaRPr lang="en-GB" dirty="0">
              <a:cs typeface="Arial"/>
            </a:endParaRPr>
          </a:p>
        </p:txBody>
      </p:sp>
      <p:sp>
        <p:nvSpPr>
          <p:cNvPr id="2" name="Rectangle 1"/>
          <p:cNvSpPr/>
          <p:nvPr/>
        </p:nvSpPr>
        <p:spPr>
          <a:xfrm>
            <a:off x="435501" y="6267244"/>
            <a:ext cx="8428139" cy="646331"/>
          </a:xfrm>
          <a:prstGeom prst="rect">
            <a:avLst/>
          </a:prstGeom>
          <a:noFill/>
          <a:ln w="19050">
            <a:noFill/>
          </a:ln>
        </p:spPr>
        <p:txBody>
          <a:bodyPr wrap="square">
            <a:spAutoFit/>
          </a:bodyPr>
          <a:lstStyle/>
          <a:p>
            <a:r>
              <a:rPr lang="en-GB" sz="2000" dirty="0">
                <a:solidFill>
                  <a:srgbClr val="CC00FF"/>
                </a:solidFill>
                <a:latin typeface="+mj-lt"/>
                <a:hlinkClick r:id="rId3"/>
              </a:rPr>
              <a:t>Find 101</a:t>
            </a:r>
            <a:r>
              <a:rPr lang="en-GB" sz="2000" dirty="0">
                <a:solidFill>
                  <a:srgbClr val="CC00FF"/>
                </a:solidFill>
                <a:latin typeface="+mj-lt"/>
              </a:rPr>
              <a:t>  </a:t>
            </a:r>
            <a:r>
              <a:rPr lang="en-GB" sz="1600" b="0" i="0" dirty="0">
                <a:solidFill>
                  <a:srgbClr val="142852"/>
                </a:solidFill>
                <a:effectLst/>
                <a:latin typeface="+mj-lt"/>
              </a:rPr>
              <a:t>It is just out past the exit doors at Costa, next door to </a:t>
            </a:r>
            <a:r>
              <a:rPr lang="en-GB" sz="1600" b="0" i="0" dirty="0" err="1">
                <a:solidFill>
                  <a:srgbClr val="142852"/>
                </a:solidFill>
                <a:effectLst/>
                <a:latin typeface="+mj-lt"/>
              </a:rPr>
              <a:t>kidzeco</a:t>
            </a:r>
            <a:r>
              <a:rPr lang="en-GB" sz="1600" b="0" i="0" dirty="0">
                <a:solidFill>
                  <a:srgbClr val="142852"/>
                </a:solidFill>
                <a:effectLst/>
                <a:latin typeface="+mj-lt"/>
              </a:rPr>
              <a:t>.</a:t>
            </a:r>
          </a:p>
          <a:p>
            <a:r>
              <a:rPr lang="en-GB" sz="1600" b="0" i="0" dirty="0">
                <a:solidFill>
                  <a:srgbClr val="142852"/>
                </a:solidFill>
                <a:effectLst/>
                <a:latin typeface="Poppins" panose="00000500000000000000" pitchFamily="2" charset="0"/>
              </a:rPr>
              <a:t> </a:t>
            </a:r>
          </a:p>
        </p:txBody>
      </p:sp>
      <p:sp>
        <p:nvSpPr>
          <p:cNvPr id="4" name="Rectangle 3"/>
          <p:cNvSpPr/>
          <p:nvPr/>
        </p:nvSpPr>
        <p:spPr>
          <a:xfrm>
            <a:off x="329352" y="1528519"/>
            <a:ext cx="8534288" cy="523220"/>
          </a:xfrm>
          <a:prstGeom prst="rect">
            <a:avLst/>
          </a:prstGeom>
        </p:spPr>
        <p:txBody>
          <a:bodyPr wrap="square">
            <a:spAutoFit/>
          </a:bodyPr>
          <a:lstStyle/>
          <a:p>
            <a:r>
              <a:rPr lang="en-GB" sz="2800" dirty="0">
                <a:solidFill>
                  <a:srgbClr val="142852"/>
                </a:solidFill>
                <a:latin typeface="+mj-lt"/>
              </a:rPr>
              <a:t>Healthy Respect + young people’s clinic at 101</a:t>
            </a:r>
            <a:endParaRPr lang="en-GB" sz="2800" dirty="0">
              <a:latin typeface="+mj-lt"/>
            </a:endParaRPr>
          </a:p>
        </p:txBody>
      </p:sp>
      <p:sp>
        <p:nvSpPr>
          <p:cNvPr id="6" name="TextBox 5">
            <a:extLst>
              <a:ext uri="{FF2B5EF4-FFF2-40B4-BE49-F238E27FC236}">
                <a16:creationId xmlns:a16="http://schemas.microsoft.com/office/drawing/2014/main" xmlns="" id="{8A2699FB-605D-1910-2D55-1400863D5193}"/>
              </a:ext>
            </a:extLst>
          </p:cNvPr>
          <p:cNvSpPr txBox="1"/>
          <p:nvPr/>
        </p:nvSpPr>
        <p:spPr>
          <a:xfrm>
            <a:off x="4490041" y="2579906"/>
            <a:ext cx="4572000" cy="3631763"/>
          </a:xfrm>
          <a:prstGeom prst="rect">
            <a:avLst/>
          </a:prstGeom>
          <a:noFill/>
        </p:spPr>
        <p:txBody>
          <a:bodyPr wrap="square">
            <a:spAutoFit/>
          </a:bodyPr>
          <a:lstStyle/>
          <a:p>
            <a:r>
              <a:rPr lang="en-GB" sz="2200" i="0" dirty="0">
                <a:solidFill>
                  <a:srgbClr val="142852"/>
                </a:solidFill>
                <a:effectLst/>
                <a:latin typeface="+mj-lt"/>
              </a:rPr>
              <a:t>For age 13+</a:t>
            </a:r>
          </a:p>
          <a:p>
            <a:endParaRPr lang="en-GB" sz="2200" dirty="0">
              <a:solidFill>
                <a:srgbClr val="142852"/>
              </a:solidFill>
              <a:latin typeface="+mj-lt"/>
              <a:cs typeface="Poppins" panose="00000500000000000000" pitchFamily="2" charset="0"/>
            </a:endParaRPr>
          </a:p>
          <a:p>
            <a:r>
              <a:rPr lang="en-GB" sz="2200" dirty="0">
                <a:solidFill>
                  <a:srgbClr val="142852"/>
                </a:solidFill>
                <a:latin typeface="+mj-lt"/>
                <a:cs typeface="Poppins" panose="00000500000000000000" pitchFamily="2" charset="0"/>
              </a:rPr>
              <a:t>101 Youth Project at </a:t>
            </a:r>
          </a:p>
          <a:p>
            <a:r>
              <a:rPr lang="en-GB" sz="2200" dirty="0">
                <a:solidFill>
                  <a:srgbClr val="142852"/>
                </a:solidFill>
                <a:latin typeface="+mj-lt"/>
                <a:cs typeface="Poppins" panose="00000500000000000000" pitchFamily="2" charset="0"/>
              </a:rPr>
              <a:t>The Centre Livingston</a:t>
            </a:r>
          </a:p>
          <a:p>
            <a:endParaRPr lang="en-GB" sz="2200" dirty="0">
              <a:latin typeface="+mj-lt"/>
              <a:cs typeface="Poppins" panose="00000500000000000000" pitchFamily="2" charset="0"/>
            </a:endParaRPr>
          </a:p>
          <a:p>
            <a:r>
              <a:rPr lang="en-GB" sz="2200" b="0" dirty="0">
                <a:latin typeface="+mj-lt"/>
                <a:cs typeface="Poppins" panose="00000500000000000000" pitchFamily="2" charset="0"/>
              </a:rPr>
              <a:t>Fridays, 1.30pm to 3.30pm</a:t>
            </a:r>
          </a:p>
          <a:p>
            <a:endParaRPr lang="en-GB" sz="2200" b="0" dirty="0">
              <a:latin typeface="+mj-lt"/>
              <a:cs typeface="Poppins" panose="00000500000000000000" pitchFamily="2" charset="0"/>
            </a:endParaRPr>
          </a:p>
          <a:p>
            <a:r>
              <a:rPr lang="en-GB" sz="2200" b="0" i="0" dirty="0">
                <a:solidFill>
                  <a:srgbClr val="142852"/>
                </a:solidFill>
                <a:effectLst/>
                <a:latin typeface="+mj-lt"/>
              </a:rPr>
              <a:t>There are no appointments, just come during the drop-in times.</a:t>
            </a:r>
          </a:p>
          <a:p>
            <a:endParaRPr lang="en-GB" sz="3200" b="0" dirty="0">
              <a:latin typeface="Poppins" panose="00000500000000000000" pitchFamily="2" charset="0"/>
              <a:cs typeface="Poppins" panose="00000500000000000000" pitchFamily="2" charset="0"/>
            </a:endParaRPr>
          </a:p>
        </p:txBody>
      </p:sp>
      <p:pic>
        <p:nvPicPr>
          <p:cNvPr id="11" name="Picture 10" descr="A glass door with yellow tape&#10;&#10;Description automatically generated">
            <a:extLst>
              <a:ext uri="{FF2B5EF4-FFF2-40B4-BE49-F238E27FC236}">
                <a16:creationId xmlns:a16="http://schemas.microsoft.com/office/drawing/2014/main" xmlns="" id="{C28A0DCB-5C3D-8C16-C376-4A594DBB3ED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02376" y="2115324"/>
            <a:ext cx="4055301" cy="4055301"/>
          </a:xfrm>
          <a:prstGeom prst="rect">
            <a:avLst/>
          </a:prstGeom>
        </p:spPr>
      </p:pic>
    </p:spTree>
    <p:extLst>
      <p:ext uri="{BB962C8B-B14F-4D97-AF65-F5344CB8AC3E}">
        <p14:creationId xmlns:p14="http://schemas.microsoft.com/office/powerpoint/2010/main" xmlns="" val="4254337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552894" y="1689418"/>
            <a:ext cx="8077619" cy="707886"/>
          </a:xfrm>
        </p:spPr>
        <p:txBody>
          <a:bodyPr/>
          <a:lstStyle/>
          <a:p>
            <a:r>
              <a:rPr lang="en-GB" sz="3200" dirty="0">
                <a:cs typeface="Poppins" panose="00000500000000000000" pitchFamily="2" charset="0"/>
              </a:rPr>
              <a:t>Find services near me </a:t>
            </a:r>
            <a:r>
              <a:rPr lang="en-GB" sz="3200" dirty="0">
                <a:cs typeface="Poppins" panose="00000500000000000000" pitchFamily="2" charset="0"/>
                <a:hlinkClick r:id="rId3"/>
              </a:rPr>
              <a:t>here</a:t>
            </a:r>
            <a:endParaRPr lang="en-GB" sz="2800" dirty="0">
              <a:cs typeface="Poppins" panose="00000500000000000000" pitchFamily="2" charset="0"/>
            </a:endParaRPr>
          </a:p>
        </p:txBody>
      </p:sp>
      <p:sp>
        <p:nvSpPr>
          <p:cNvPr id="4" name="TextBox 3">
            <a:extLst>
              <a:ext uri="{FF2B5EF4-FFF2-40B4-BE49-F238E27FC236}">
                <a16:creationId xmlns:a16="http://schemas.microsoft.com/office/drawing/2014/main" xmlns="" id="{7370696A-BAC7-4308-2200-2ECE52F9B9CF}"/>
              </a:ext>
            </a:extLst>
          </p:cNvPr>
          <p:cNvSpPr txBox="1">
            <a:spLocks noChangeArrowheads="1"/>
          </p:cNvSpPr>
          <p:nvPr/>
        </p:nvSpPr>
        <p:spPr bwMode="auto">
          <a:xfrm>
            <a:off x="1" y="6127"/>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6" name="Picture 8">
            <a:extLst>
              <a:ext uri="{FF2B5EF4-FFF2-40B4-BE49-F238E27FC236}">
                <a16:creationId xmlns:a16="http://schemas.microsoft.com/office/drawing/2014/main" xmlns="" id="{98860F00-6A44-EE91-B3FC-D8CCD8984F65}"/>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a:extLst>
              <a:ext uri="{FF2B5EF4-FFF2-40B4-BE49-F238E27FC236}">
                <a16:creationId xmlns:a16="http://schemas.microsoft.com/office/drawing/2014/main" xmlns="" id="{38289D07-0C9C-7AE2-700A-BC6D0CDCB8C9}"/>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66358" y="2788009"/>
            <a:ext cx="2678605" cy="2751824"/>
          </a:xfrm>
          <a:prstGeom prst="rect">
            <a:avLst/>
          </a:prstGeom>
        </p:spPr>
      </p:pic>
      <p:pic>
        <p:nvPicPr>
          <p:cNvPr id="14" name="Picture 13" descr="A qr code with black dots&#10;&#10;Description automatically generated">
            <a:extLst>
              <a:ext uri="{FF2B5EF4-FFF2-40B4-BE49-F238E27FC236}">
                <a16:creationId xmlns:a16="http://schemas.microsoft.com/office/drawing/2014/main" xmlns="" id="{5DC3B8A7-F344-4A9C-42AE-B199F692F4D3}"/>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978365" y="2754460"/>
            <a:ext cx="2785373" cy="2785373"/>
          </a:xfrm>
          <a:prstGeom prst="rect">
            <a:avLst/>
          </a:prstGeom>
        </p:spPr>
      </p:pic>
      <p:sp>
        <p:nvSpPr>
          <p:cNvPr id="16" name="TextBox 15">
            <a:extLst>
              <a:ext uri="{FF2B5EF4-FFF2-40B4-BE49-F238E27FC236}">
                <a16:creationId xmlns:a16="http://schemas.microsoft.com/office/drawing/2014/main" xmlns="" id="{2618C439-80BC-8B0A-D97E-987E77FDAC8C}"/>
              </a:ext>
            </a:extLst>
          </p:cNvPr>
          <p:cNvSpPr txBox="1"/>
          <p:nvPr/>
        </p:nvSpPr>
        <p:spPr>
          <a:xfrm>
            <a:off x="5210143" y="5682285"/>
            <a:ext cx="3933857" cy="707886"/>
          </a:xfrm>
          <a:prstGeom prst="rect">
            <a:avLst/>
          </a:prstGeom>
          <a:noFill/>
        </p:spPr>
        <p:txBody>
          <a:bodyPr wrap="square">
            <a:spAutoFit/>
          </a:bodyPr>
          <a:lstStyle/>
          <a:p>
            <a:r>
              <a:rPr lang="en-GB" sz="2000" b="0" dirty="0"/>
              <a:t>Scan code or </a:t>
            </a:r>
            <a:r>
              <a:rPr lang="en-GB" sz="2000" b="0" dirty="0">
                <a:solidFill>
                  <a:srgbClr val="CC00FF"/>
                </a:solidFill>
              </a:rPr>
              <a:t>visit   bit.ly/services-</a:t>
            </a:r>
            <a:r>
              <a:rPr lang="en-GB" sz="2000" b="0" dirty="0" err="1">
                <a:solidFill>
                  <a:srgbClr val="CC00FF"/>
                </a:solidFill>
              </a:rPr>
              <a:t>lothian</a:t>
            </a:r>
            <a:endParaRPr lang="en-GB" sz="2000" b="0" dirty="0">
              <a:solidFill>
                <a:srgbClr val="CC00FF"/>
              </a:solidFill>
              <a:cs typeface="Arial"/>
            </a:endParaRPr>
          </a:p>
        </p:txBody>
      </p:sp>
      <p:pic>
        <p:nvPicPr>
          <p:cNvPr id="10" name="Picture 9" descr="NHS Lothian - white.pn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563678" y="186856"/>
            <a:ext cx="1117363" cy="782154"/>
          </a:xfrm>
          <a:prstGeom prst="rect">
            <a:avLst/>
          </a:prstGeom>
        </p:spPr>
      </p:pic>
    </p:spTree>
    <p:extLst>
      <p:ext uri="{BB962C8B-B14F-4D97-AF65-F5344CB8AC3E}">
        <p14:creationId xmlns:p14="http://schemas.microsoft.com/office/powerpoint/2010/main" xmlns="" val="479796129"/>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bwMode="auto">
          <a:xfrm>
            <a:off x="974053" y="385419"/>
            <a:ext cx="6873586" cy="137786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600" b="1">
                <a:solidFill>
                  <a:srgbClr val="000066"/>
                </a:solidFill>
                <a:latin typeface="+mj-lt"/>
                <a:ea typeface="+mj-ea"/>
                <a:cs typeface="+mj-cs"/>
              </a:defRPr>
            </a:lvl1pPr>
            <a:lvl2pPr algn="l" rtl="0" eaLnBrk="0" fontAlgn="base" hangingPunct="0">
              <a:spcBef>
                <a:spcPct val="0"/>
              </a:spcBef>
              <a:spcAft>
                <a:spcPct val="0"/>
              </a:spcAft>
              <a:defRPr sz="3600" b="1">
                <a:solidFill>
                  <a:srgbClr val="000066"/>
                </a:solidFill>
                <a:latin typeface="Arial" charset="0"/>
              </a:defRPr>
            </a:lvl2pPr>
            <a:lvl3pPr algn="l" rtl="0" eaLnBrk="0" fontAlgn="base" hangingPunct="0">
              <a:spcBef>
                <a:spcPct val="0"/>
              </a:spcBef>
              <a:spcAft>
                <a:spcPct val="0"/>
              </a:spcAft>
              <a:defRPr sz="3600" b="1">
                <a:solidFill>
                  <a:srgbClr val="000066"/>
                </a:solidFill>
                <a:latin typeface="Arial" charset="0"/>
              </a:defRPr>
            </a:lvl3pPr>
            <a:lvl4pPr algn="l" rtl="0" eaLnBrk="0" fontAlgn="base" hangingPunct="0">
              <a:spcBef>
                <a:spcPct val="0"/>
              </a:spcBef>
              <a:spcAft>
                <a:spcPct val="0"/>
              </a:spcAft>
              <a:defRPr sz="3600" b="1">
                <a:solidFill>
                  <a:srgbClr val="000066"/>
                </a:solidFill>
                <a:latin typeface="Arial" charset="0"/>
              </a:defRPr>
            </a:lvl4pPr>
            <a:lvl5pPr algn="l" rtl="0" eaLnBrk="0" fontAlgn="base" hangingPunct="0">
              <a:spcBef>
                <a:spcPct val="0"/>
              </a:spcBef>
              <a:spcAft>
                <a:spcPct val="0"/>
              </a:spcAft>
              <a:defRPr sz="3600" b="1">
                <a:solidFill>
                  <a:srgbClr val="000066"/>
                </a:solidFill>
                <a:latin typeface="Arial" charset="0"/>
              </a:defRPr>
            </a:lvl5pPr>
            <a:lvl6pPr marL="457200" algn="l" rtl="0" eaLnBrk="0" fontAlgn="base" hangingPunct="0">
              <a:spcBef>
                <a:spcPct val="0"/>
              </a:spcBef>
              <a:spcAft>
                <a:spcPct val="0"/>
              </a:spcAft>
              <a:defRPr sz="3600" b="1">
                <a:solidFill>
                  <a:srgbClr val="000066"/>
                </a:solidFill>
                <a:latin typeface="Arial" charset="0"/>
              </a:defRPr>
            </a:lvl6pPr>
            <a:lvl7pPr marL="914400" algn="l" rtl="0" eaLnBrk="0" fontAlgn="base" hangingPunct="0">
              <a:spcBef>
                <a:spcPct val="0"/>
              </a:spcBef>
              <a:spcAft>
                <a:spcPct val="0"/>
              </a:spcAft>
              <a:defRPr sz="3600" b="1">
                <a:solidFill>
                  <a:srgbClr val="000066"/>
                </a:solidFill>
                <a:latin typeface="Arial" charset="0"/>
              </a:defRPr>
            </a:lvl7pPr>
            <a:lvl8pPr marL="1371600" algn="l" rtl="0" eaLnBrk="0" fontAlgn="base" hangingPunct="0">
              <a:spcBef>
                <a:spcPct val="0"/>
              </a:spcBef>
              <a:spcAft>
                <a:spcPct val="0"/>
              </a:spcAft>
              <a:defRPr sz="3600" b="1">
                <a:solidFill>
                  <a:srgbClr val="000066"/>
                </a:solidFill>
                <a:latin typeface="Arial" charset="0"/>
              </a:defRPr>
            </a:lvl8pPr>
            <a:lvl9pPr marL="1828800" algn="l" rtl="0" eaLnBrk="0" fontAlgn="base" hangingPunct="0">
              <a:spcBef>
                <a:spcPct val="0"/>
              </a:spcBef>
              <a:spcAft>
                <a:spcPct val="0"/>
              </a:spcAft>
              <a:defRPr sz="3600" b="1">
                <a:solidFill>
                  <a:srgbClr val="000066"/>
                </a:solidFill>
                <a:latin typeface="Arial" charset="0"/>
              </a:defRPr>
            </a:lvl9pPr>
          </a:lstStyle>
          <a:p>
            <a:r>
              <a:rPr lang="en-GB" sz="3200" dirty="0">
                <a:cs typeface="Poppins" panose="00000500000000000000" pitchFamily="2" charset="0"/>
              </a:rPr>
              <a:t>Want to know more about </a:t>
            </a:r>
          </a:p>
          <a:p>
            <a:r>
              <a:rPr lang="en-GB" sz="3200" dirty="0">
                <a:cs typeface="Poppins" panose="00000500000000000000" pitchFamily="2" charset="0"/>
              </a:rPr>
              <a:t>sexual health and relationships?</a:t>
            </a:r>
          </a:p>
          <a:p>
            <a:r>
              <a:rPr lang="en-GB" sz="2000" dirty="0">
                <a:latin typeface="Poppins" panose="00000500000000000000" pitchFamily="2" charset="0"/>
                <a:cs typeface="Poppins" panose="00000500000000000000" pitchFamily="2" charset="0"/>
              </a:rPr>
              <a:t> </a:t>
            </a:r>
            <a:endParaRPr lang="en-GB" sz="1800" kern="0" dirty="0">
              <a:cs typeface="Aria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42203" y="2076282"/>
            <a:ext cx="2705436" cy="2705436"/>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xmlns="" val="0"/>
              </a:ext>
            </a:extLst>
          </a:blip>
          <a:srcRect t="7973" r="7809"/>
          <a:stretch/>
        </p:blipFill>
        <p:spPr>
          <a:xfrm>
            <a:off x="1345130" y="1934732"/>
            <a:ext cx="2595537" cy="4057846"/>
          </a:xfrm>
          <a:prstGeom prst="rect">
            <a:avLst/>
          </a:prstGeom>
        </p:spPr>
      </p:pic>
      <p:sp>
        <p:nvSpPr>
          <p:cNvPr id="9" name="TextBox 8">
            <a:extLst>
              <a:ext uri="{FF2B5EF4-FFF2-40B4-BE49-F238E27FC236}">
                <a16:creationId xmlns:a16="http://schemas.microsoft.com/office/drawing/2014/main" xmlns="" id="{A6127F1C-0048-860A-CB28-4988EA610E8B}"/>
              </a:ext>
            </a:extLst>
          </p:cNvPr>
          <p:cNvSpPr txBox="1"/>
          <p:nvPr/>
        </p:nvSpPr>
        <p:spPr>
          <a:xfrm>
            <a:off x="5019262" y="4781718"/>
            <a:ext cx="3849756" cy="1015663"/>
          </a:xfrm>
          <a:prstGeom prst="rect">
            <a:avLst/>
          </a:prstGeom>
          <a:noFill/>
        </p:spPr>
        <p:txBody>
          <a:bodyPr wrap="square">
            <a:spAutoFit/>
          </a:bodyPr>
          <a:lstStyle/>
          <a:p>
            <a:endParaRPr lang="en-GB" sz="2000" dirty="0">
              <a:latin typeface="Poppins" panose="00000500000000000000" pitchFamily="2" charset="0"/>
              <a:cs typeface="Poppins" panose="00000500000000000000" pitchFamily="2" charset="0"/>
            </a:endParaRPr>
          </a:p>
          <a:p>
            <a:r>
              <a:rPr lang="en-GB" sz="2000" dirty="0">
                <a:latin typeface="+mj-lt"/>
                <a:cs typeface="Poppins" panose="00000500000000000000" pitchFamily="2" charset="0"/>
              </a:rPr>
              <a:t>Scan code or visit </a:t>
            </a:r>
            <a:r>
              <a:rPr lang="en-GB" sz="2000" dirty="0">
                <a:solidFill>
                  <a:srgbClr val="CC00FF"/>
                </a:solidFill>
                <a:latin typeface="+mj-lt"/>
                <a:cs typeface="Poppins" panose="00000500000000000000" pitchFamily="2" charset="0"/>
              </a:rPr>
              <a:t>www.healthyrespect.co.uk</a:t>
            </a:r>
          </a:p>
        </p:txBody>
      </p:sp>
      <p:sp>
        <p:nvSpPr>
          <p:cNvPr id="7" name="TextBox 6">
            <a:extLst>
              <a:ext uri="{FF2B5EF4-FFF2-40B4-BE49-F238E27FC236}">
                <a16:creationId xmlns:a16="http://schemas.microsoft.com/office/drawing/2014/main" xmlns="" id="{43F8D1D4-E0C3-918B-90E2-A8F2EEBD8F71}"/>
              </a:ext>
            </a:extLst>
          </p:cNvPr>
          <p:cNvSpPr txBox="1">
            <a:spLocks noChangeArrowheads="1"/>
          </p:cNvSpPr>
          <p:nvPr/>
        </p:nvSpPr>
        <p:spPr bwMode="auto">
          <a:xfrm rot="16200000">
            <a:off x="-3052584" y="3050410"/>
            <a:ext cx="6858001" cy="757181"/>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11" name="Picture 10" descr="A blue text on a black background&#10;&#10;Description automatically generated">
            <a:extLst>
              <a:ext uri="{FF2B5EF4-FFF2-40B4-BE49-F238E27FC236}">
                <a16:creationId xmlns:a16="http://schemas.microsoft.com/office/drawing/2014/main" xmlns="" id="{367BE628-0821-B6EE-516B-B4025B7A15A9}"/>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35434" y="5842337"/>
            <a:ext cx="2176421" cy="1015663"/>
          </a:xfrm>
          <a:prstGeom prst="rect">
            <a:avLst/>
          </a:prstGeom>
        </p:spPr>
      </p:pic>
    </p:spTree>
    <p:extLst>
      <p:ext uri="{BB962C8B-B14F-4D97-AF65-F5344CB8AC3E}">
        <p14:creationId xmlns:p14="http://schemas.microsoft.com/office/powerpoint/2010/main" xmlns="" val="3727254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8ECB49-CCD0-4A8F-6C8A-407339CA52D3}"/>
              </a:ext>
            </a:extLst>
          </p:cNvPr>
          <p:cNvSpPr>
            <a:spLocks noGrp="1"/>
          </p:cNvSpPr>
          <p:nvPr>
            <p:ph type="title"/>
          </p:nvPr>
        </p:nvSpPr>
        <p:spPr>
          <a:xfrm>
            <a:off x="333201" y="1321904"/>
            <a:ext cx="8452990" cy="606826"/>
          </a:xfrm>
        </p:spPr>
        <p:txBody>
          <a:bodyPr/>
          <a:lstStyle/>
          <a:p>
            <a:r>
              <a:rPr lang="en-GB" sz="3200" dirty="0">
                <a:solidFill>
                  <a:srgbClr val="142852"/>
                </a:solidFill>
                <a:cs typeface="Poppins"/>
              </a:rPr>
              <a:t>Healthy Respect at School:</a:t>
            </a:r>
            <a:endParaRPr lang="en-GB" sz="3200" dirty="0"/>
          </a:p>
        </p:txBody>
      </p:sp>
      <p:sp>
        <p:nvSpPr>
          <p:cNvPr id="3" name="Content Placeholder 2">
            <a:extLst>
              <a:ext uri="{FF2B5EF4-FFF2-40B4-BE49-F238E27FC236}">
                <a16:creationId xmlns:a16="http://schemas.microsoft.com/office/drawing/2014/main" xmlns="" id="{146B4BCC-D500-3FE5-41EB-46E6F2C4FB31}"/>
              </a:ext>
            </a:extLst>
          </p:cNvPr>
          <p:cNvSpPr>
            <a:spLocks noGrp="1"/>
          </p:cNvSpPr>
          <p:nvPr>
            <p:ph idx="1"/>
          </p:nvPr>
        </p:nvSpPr>
        <p:spPr>
          <a:xfrm>
            <a:off x="4063110" y="2208548"/>
            <a:ext cx="4914018" cy="2611930"/>
          </a:xfrm>
        </p:spPr>
        <p:txBody>
          <a:bodyPr/>
          <a:lstStyle/>
          <a:p>
            <a:pPr marL="0" indent="0">
              <a:buNone/>
            </a:pPr>
            <a:endParaRPr lang="en-GB" sz="1400" b="1" dirty="0">
              <a:solidFill>
                <a:srgbClr val="142852"/>
              </a:solidFill>
              <a:latin typeface="Poppins"/>
              <a:cs typeface="Poppins"/>
            </a:endParaRPr>
          </a:p>
          <a:p>
            <a:r>
              <a:rPr lang="en-GB" sz="2400" dirty="0">
                <a:solidFill>
                  <a:srgbClr val="142852"/>
                </a:solidFill>
                <a:latin typeface="+mj-lt"/>
                <a:cs typeface="Poppins"/>
              </a:rPr>
              <a:t>A safe place for young people to talk about health, relationships and any sexual health worries</a:t>
            </a:r>
          </a:p>
          <a:p>
            <a:r>
              <a:rPr lang="en-GB" sz="2400" dirty="0">
                <a:solidFill>
                  <a:srgbClr val="142852"/>
                </a:solidFill>
                <a:latin typeface="+mj-lt"/>
                <a:cs typeface="Poppins"/>
              </a:rPr>
              <a:t>Support from your school nurse or pupil support officer </a:t>
            </a:r>
          </a:p>
          <a:p>
            <a:r>
              <a:rPr lang="en-GB" sz="2400" dirty="0">
                <a:solidFill>
                  <a:srgbClr val="142852"/>
                </a:solidFill>
                <a:latin typeface="+mj-lt"/>
                <a:cs typeface="Poppins"/>
              </a:rPr>
              <a:t>This is a confidential service</a:t>
            </a:r>
          </a:p>
          <a:p>
            <a:endParaRPr lang="en-GB" sz="2000" dirty="0">
              <a:solidFill>
                <a:srgbClr val="142852"/>
              </a:solidFill>
              <a:latin typeface="+mj-lt"/>
              <a:cs typeface="Poppins"/>
            </a:endParaRPr>
          </a:p>
          <a:p>
            <a:pPr marL="0" indent="0">
              <a:buNone/>
            </a:pPr>
            <a:endParaRPr lang="en-GB" sz="800" dirty="0">
              <a:solidFill>
                <a:srgbClr val="142852"/>
              </a:solidFill>
              <a:latin typeface="+mj-lt"/>
              <a:cs typeface="Poppins"/>
            </a:endParaRPr>
          </a:p>
          <a:p>
            <a:pPr>
              <a:spcBef>
                <a:spcPts val="0"/>
              </a:spcBef>
              <a:buNone/>
            </a:pPr>
            <a:endParaRPr lang="en-GB" sz="2400" dirty="0">
              <a:solidFill>
                <a:srgbClr val="142852"/>
              </a:solidFill>
              <a:latin typeface="+mj-lt"/>
              <a:cs typeface="Poppins"/>
            </a:endParaRPr>
          </a:p>
        </p:txBody>
      </p:sp>
      <p:sp>
        <p:nvSpPr>
          <p:cNvPr id="5" name="TextBox 4">
            <a:extLst>
              <a:ext uri="{FF2B5EF4-FFF2-40B4-BE49-F238E27FC236}">
                <a16:creationId xmlns:a16="http://schemas.microsoft.com/office/drawing/2014/main" xmlns="" id="{37E6FF45-72A3-1C03-C8B2-5708D5A386B0}"/>
              </a:ext>
            </a:extLst>
          </p:cNvPr>
          <p:cNvSpPr txBox="1">
            <a:spLocks noChangeArrowheads="1"/>
          </p:cNvSpPr>
          <p:nvPr/>
        </p:nvSpPr>
        <p:spPr bwMode="auto">
          <a:xfrm>
            <a:off x="0" y="-66006"/>
            <a:ext cx="9143999" cy="1200329"/>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dirty="0"/>
          </a:p>
          <a:p>
            <a:pPr eaLnBrk="1" fontAlgn="auto" hangingPunct="1">
              <a:spcBef>
                <a:spcPts val="0"/>
              </a:spcBef>
              <a:spcAft>
                <a:spcPts val="0"/>
              </a:spcAft>
              <a:defRPr/>
            </a:pPr>
            <a:endParaRPr lang="en-GB" altLang="en-US" dirty="0"/>
          </a:p>
        </p:txBody>
      </p:sp>
      <p:pic>
        <p:nvPicPr>
          <p:cNvPr id="7" name="Picture 8">
            <a:extLst>
              <a:ext uri="{FF2B5EF4-FFF2-40B4-BE49-F238E27FC236}">
                <a16:creationId xmlns:a16="http://schemas.microsoft.com/office/drawing/2014/main" xmlns="" id="{9116829F-F8B4-C94A-9100-E7F83748F1C2}"/>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3743" y="30888"/>
            <a:ext cx="2122706" cy="992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a:extLst>
              <a:ext uri="{FF2B5EF4-FFF2-40B4-BE49-F238E27FC236}">
                <a16:creationId xmlns:a16="http://schemas.microsoft.com/office/drawing/2014/main" xmlns="" id="{1064BE34-4028-C67C-441A-31E600784283}"/>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b="50007"/>
          <a:stretch/>
        </p:blipFill>
        <p:spPr>
          <a:xfrm>
            <a:off x="3496562" y="5243159"/>
            <a:ext cx="2733105" cy="1366363"/>
          </a:xfrm>
          <a:prstGeom prst="rect">
            <a:avLst/>
          </a:prstGeom>
        </p:spPr>
      </p:pic>
      <p:sp>
        <p:nvSpPr>
          <p:cNvPr id="9" name="Text Box 7">
            <a:extLst>
              <a:ext uri="{FF2B5EF4-FFF2-40B4-BE49-F238E27FC236}">
                <a16:creationId xmlns:a16="http://schemas.microsoft.com/office/drawing/2014/main" xmlns="" id="{84B2EC2A-46C2-AEC2-33F7-159DCBAEF2F3}"/>
              </a:ext>
            </a:extLst>
          </p:cNvPr>
          <p:cNvSpPr txBox="1">
            <a:spLocks noChangeArrowheads="1"/>
          </p:cNvSpPr>
          <p:nvPr/>
        </p:nvSpPr>
        <p:spPr bwMode="auto">
          <a:xfrm>
            <a:off x="5880808" y="6064706"/>
            <a:ext cx="302567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1800" dirty="0">
                <a:solidFill>
                  <a:srgbClr val="CC00FF"/>
                </a:solidFill>
                <a:latin typeface="+mj-lt"/>
                <a:cs typeface="Poppins"/>
              </a:rPr>
              <a:t>All identities welcome</a:t>
            </a:r>
          </a:p>
        </p:txBody>
      </p:sp>
      <p:pic>
        <p:nvPicPr>
          <p:cNvPr id="10" name="Picture 9" descr="Speaking-to-a-trusted-adult-parent-and-support-worker-HOME.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76469" y="2246241"/>
            <a:ext cx="3091071" cy="3091071"/>
          </a:xfrm>
          <a:prstGeom prst="rect">
            <a:avLst/>
          </a:prstGeom>
        </p:spPr>
      </p:pic>
      <p:pic>
        <p:nvPicPr>
          <p:cNvPr id="11" name="Picture 10" descr="NHS Lothian - white.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563678" y="186856"/>
            <a:ext cx="1117363" cy="782154"/>
          </a:xfrm>
          <a:prstGeom prst="rect">
            <a:avLst/>
          </a:prstGeom>
        </p:spPr>
      </p:pic>
    </p:spTree>
    <p:extLst>
      <p:ext uri="{BB962C8B-B14F-4D97-AF65-F5344CB8AC3E}">
        <p14:creationId xmlns:p14="http://schemas.microsoft.com/office/powerpoint/2010/main" xmlns="" val="1293074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7E6FF45-72A3-1C03-C8B2-5708D5A386B0}"/>
              </a:ext>
            </a:extLst>
          </p:cNvPr>
          <p:cNvSpPr txBox="1">
            <a:spLocks noChangeArrowheads="1"/>
          </p:cNvSpPr>
          <p:nvPr/>
        </p:nvSpPr>
        <p:spPr bwMode="auto">
          <a:xfrm>
            <a:off x="0" y="-66006"/>
            <a:ext cx="9143999" cy="1200329"/>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dirty="0"/>
          </a:p>
          <a:p>
            <a:pPr eaLnBrk="1" fontAlgn="auto" hangingPunct="1">
              <a:spcBef>
                <a:spcPts val="0"/>
              </a:spcBef>
              <a:spcAft>
                <a:spcPts val="0"/>
              </a:spcAft>
              <a:defRPr/>
            </a:pPr>
            <a:endParaRPr lang="en-GB" altLang="en-US" dirty="0"/>
          </a:p>
        </p:txBody>
      </p:sp>
      <p:pic>
        <p:nvPicPr>
          <p:cNvPr id="12" name="Picture 8">
            <a:extLst>
              <a:ext uri="{FF2B5EF4-FFF2-40B4-BE49-F238E27FC236}">
                <a16:creationId xmlns:a16="http://schemas.microsoft.com/office/drawing/2014/main" xmlns="" id="{9A884F1C-99CD-8F8E-2407-B33AA6529288}"/>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9">
            <a:extLst>
              <a:ext uri="{FF2B5EF4-FFF2-40B4-BE49-F238E27FC236}">
                <a16:creationId xmlns:a16="http://schemas.microsoft.com/office/drawing/2014/main" xmlns="" id="{ABE07814-9A46-A779-6BFA-1095C90F75A2}"/>
              </a:ext>
            </a:extLst>
          </p:cNvPr>
          <p:cNvSpPr txBox="1"/>
          <p:nvPr/>
        </p:nvSpPr>
        <p:spPr>
          <a:xfrm>
            <a:off x="4106075" y="3177960"/>
            <a:ext cx="4214191" cy="1569660"/>
          </a:xfrm>
          <a:prstGeom prst="rect">
            <a:avLst/>
          </a:prstGeom>
          <a:noFill/>
        </p:spPr>
        <p:txBody>
          <a:bodyPr wrap="square">
            <a:spAutoFit/>
          </a:bodyPr>
          <a:lstStyle/>
          <a:p>
            <a:endParaRPr lang="en-GB" sz="2400" b="0" i="0" dirty="0">
              <a:solidFill>
                <a:srgbClr val="142852"/>
              </a:solidFill>
              <a:effectLst/>
              <a:latin typeface="+mj-lt"/>
            </a:endParaRPr>
          </a:p>
          <a:p>
            <a:pPr marL="342900" indent="-342900">
              <a:buFont typeface="Arial" panose="020B0604020202020204" pitchFamily="34" charset="0"/>
              <a:buChar char="•"/>
            </a:pPr>
            <a:r>
              <a:rPr lang="en-GB" sz="2400" b="0" i="0" dirty="0">
                <a:solidFill>
                  <a:srgbClr val="142852"/>
                </a:solidFill>
                <a:effectLst/>
                <a:latin typeface="+mj-lt"/>
              </a:rPr>
              <a:t>free, confidential sexual health help, advice and treatment.</a:t>
            </a:r>
            <a:endParaRPr lang="en-GB" sz="2400" dirty="0">
              <a:latin typeface="+mj-lt"/>
            </a:endParaRPr>
          </a:p>
        </p:txBody>
      </p:sp>
      <p:pic>
        <p:nvPicPr>
          <p:cNvPr id="15" name="Picture 14" descr="A cartoon of a person sitting on a medical bed&#10;&#10;Description automatically generated">
            <a:extLst>
              <a:ext uri="{FF2B5EF4-FFF2-40B4-BE49-F238E27FC236}">
                <a16:creationId xmlns:a16="http://schemas.microsoft.com/office/drawing/2014/main" xmlns="" id="{BF92C80A-3331-4CB0-1B54-BACC58C681A8}"/>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5384" y="2982492"/>
            <a:ext cx="3022721" cy="3022721"/>
          </a:xfrm>
          <a:prstGeom prst="rect">
            <a:avLst/>
          </a:prstGeom>
        </p:spPr>
      </p:pic>
      <p:sp>
        <p:nvSpPr>
          <p:cNvPr id="17" name="TextBox 16">
            <a:extLst>
              <a:ext uri="{FF2B5EF4-FFF2-40B4-BE49-F238E27FC236}">
                <a16:creationId xmlns:a16="http://schemas.microsoft.com/office/drawing/2014/main" xmlns="" id="{487D5CF7-5F46-7F1B-3AB3-332EF55574FE}"/>
              </a:ext>
            </a:extLst>
          </p:cNvPr>
          <p:cNvSpPr txBox="1"/>
          <p:nvPr/>
        </p:nvSpPr>
        <p:spPr>
          <a:xfrm>
            <a:off x="469269" y="1448026"/>
            <a:ext cx="8136834" cy="1077218"/>
          </a:xfrm>
          <a:prstGeom prst="rect">
            <a:avLst/>
          </a:prstGeom>
          <a:noFill/>
        </p:spPr>
        <p:txBody>
          <a:bodyPr wrap="square">
            <a:spAutoFit/>
          </a:bodyPr>
          <a:lstStyle/>
          <a:p>
            <a:r>
              <a:rPr lang="en-GB" sz="3200" i="0" dirty="0">
                <a:solidFill>
                  <a:srgbClr val="142852"/>
                </a:solidFill>
                <a:effectLst/>
                <a:latin typeface="+mj-lt"/>
              </a:rPr>
              <a:t>Young people aged 13 and older have the right to:</a:t>
            </a:r>
          </a:p>
        </p:txBody>
      </p:sp>
      <p:pic>
        <p:nvPicPr>
          <p:cNvPr id="7" name="Picture 6" descr="NHS Lothian - white.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563678" y="186856"/>
            <a:ext cx="1117363" cy="782154"/>
          </a:xfrm>
          <a:prstGeom prst="rect">
            <a:avLst/>
          </a:prstGeom>
        </p:spPr>
      </p:pic>
    </p:spTree>
    <p:extLst>
      <p:ext uri="{BB962C8B-B14F-4D97-AF65-F5344CB8AC3E}">
        <p14:creationId xmlns:p14="http://schemas.microsoft.com/office/powerpoint/2010/main" xmlns="" val="3971523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482" y="1251739"/>
            <a:ext cx="7607300" cy="729343"/>
          </a:xfrm>
        </p:spPr>
        <p:txBody>
          <a:bodyPr/>
          <a:lstStyle/>
          <a:p>
            <a:r>
              <a:rPr lang="en-GB" sz="3200" dirty="0">
                <a:solidFill>
                  <a:srgbClr val="142852"/>
                </a:solidFill>
                <a:cs typeface="Poppins"/>
              </a:rPr>
              <a:t>This service is confidential</a:t>
            </a:r>
            <a:endParaRPr lang="en-GB" sz="3200" dirty="0"/>
          </a:p>
        </p:txBody>
      </p:sp>
      <p:sp>
        <p:nvSpPr>
          <p:cNvPr id="3" name="Content Placeholder 2"/>
          <p:cNvSpPr>
            <a:spLocks noGrp="1"/>
          </p:cNvSpPr>
          <p:nvPr>
            <p:ph idx="1"/>
          </p:nvPr>
        </p:nvSpPr>
        <p:spPr>
          <a:xfrm>
            <a:off x="4572000" y="3292419"/>
            <a:ext cx="4024080" cy="1584500"/>
          </a:xfrm>
        </p:spPr>
        <p:txBody>
          <a:bodyPr/>
          <a:lstStyle/>
          <a:p>
            <a:pPr marL="0" indent="0">
              <a:buNone/>
            </a:pPr>
            <a:r>
              <a:rPr lang="en-GB" sz="2400" b="0" i="0" dirty="0">
                <a:solidFill>
                  <a:srgbClr val="142852"/>
                </a:solidFill>
                <a:effectLst/>
                <a:latin typeface="+mj-lt"/>
              </a:rPr>
              <a:t>This means the information you share with the worker will stay private.</a:t>
            </a:r>
            <a:endParaRPr lang="en-GB" sz="2400" dirty="0">
              <a:solidFill>
                <a:srgbClr val="142852"/>
              </a:solidFill>
              <a:latin typeface="+mj-lt"/>
              <a:cs typeface="Poppins" panose="00000500000000000000" pitchFamily="2" charset="0"/>
            </a:endParaRPr>
          </a:p>
          <a:p>
            <a:endParaRPr lang="en-GB" dirty="0"/>
          </a:p>
        </p:txBody>
      </p:sp>
      <p:sp>
        <p:nvSpPr>
          <p:cNvPr id="5" name="TextBox 4">
            <a:extLst>
              <a:ext uri="{FF2B5EF4-FFF2-40B4-BE49-F238E27FC236}">
                <a16:creationId xmlns:a16="http://schemas.microsoft.com/office/drawing/2014/main" xmlns="" id="{77DACCE5-57C4-9EB8-9053-39F0D7622F50}"/>
              </a:ext>
            </a:extLst>
          </p:cNvPr>
          <p:cNvSpPr txBox="1">
            <a:spLocks noChangeArrowheads="1"/>
          </p:cNvSpPr>
          <p:nvPr/>
        </p:nvSpPr>
        <p:spPr bwMode="auto">
          <a:xfrm>
            <a:off x="1" y="6127"/>
            <a:ext cx="9143999" cy="1200329"/>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dirty="0"/>
          </a:p>
          <a:p>
            <a:pPr eaLnBrk="1" fontAlgn="auto" hangingPunct="1">
              <a:spcBef>
                <a:spcPts val="0"/>
              </a:spcBef>
              <a:spcAft>
                <a:spcPts val="0"/>
              </a:spcAft>
              <a:defRPr/>
            </a:pPr>
            <a:endParaRPr lang="en-GB" altLang="en-US" dirty="0"/>
          </a:p>
        </p:txBody>
      </p:sp>
      <p:pic>
        <p:nvPicPr>
          <p:cNvPr id="9" name="Picture 8" descr="A cartoon of a person sitting in a chair and a person sitting at a desk&#10;&#10;Description automatically generated">
            <a:extLst>
              <a:ext uri="{FF2B5EF4-FFF2-40B4-BE49-F238E27FC236}">
                <a16:creationId xmlns:a16="http://schemas.microsoft.com/office/drawing/2014/main" xmlns="" id="{43F33C18-1790-449F-D220-2EDC9B864B2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6216" y="2520912"/>
            <a:ext cx="3127515" cy="3127515"/>
          </a:xfrm>
          <a:prstGeom prst="rect">
            <a:avLst/>
          </a:prstGeom>
        </p:spPr>
      </p:pic>
      <p:pic>
        <p:nvPicPr>
          <p:cNvPr id="14" name="Picture 8">
            <a:extLst>
              <a:ext uri="{FF2B5EF4-FFF2-40B4-BE49-F238E27FC236}">
                <a16:creationId xmlns:a16="http://schemas.microsoft.com/office/drawing/2014/main" xmlns="" id="{5791762E-58CB-E7D9-ABEC-91817FA2328E}"/>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NHS Lothian - white.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563678" y="186856"/>
            <a:ext cx="1117363" cy="782154"/>
          </a:xfrm>
          <a:prstGeom prst="rect">
            <a:avLst/>
          </a:prstGeom>
        </p:spPr>
      </p:pic>
    </p:spTree>
    <p:extLst>
      <p:ext uri="{BB962C8B-B14F-4D97-AF65-F5344CB8AC3E}">
        <p14:creationId xmlns:p14="http://schemas.microsoft.com/office/powerpoint/2010/main" xmlns="" val="2768302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86156" y="2587878"/>
            <a:ext cx="4545495" cy="2367760"/>
          </a:xfrm>
        </p:spPr>
        <p:txBody>
          <a:bodyPr/>
          <a:lstStyle/>
          <a:p>
            <a:pPr marL="0" indent="0">
              <a:buNone/>
            </a:pPr>
            <a:r>
              <a:rPr lang="en-GB" sz="2400" b="0" i="0" dirty="0">
                <a:solidFill>
                  <a:srgbClr val="142852"/>
                </a:solidFill>
                <a:effectLst/>
                <a:latin typeface="+mj-lt"/>
              </a:rPr>
              <a:t>If the </a:t>
            </a:r>
            <a:r>
              <a:rPr lang="en-GB" sz="2400" dirty="0">
                <a:solidFill>
                  <a:srgbClr val="142852"/>
                </a:solidFill>
                <a:latin typeface="+mj-lt"/>
              </a:rPr>
              <a:t>worker</a:t>
            </a:r>
            <a:r>
              <a:rPr lang="en-GB" sz="2400" b="0" i="0" dirty="0">
                <a:solidFill>
                  <a:srgbClr val="142852"/>
                </a:solidFill>
                <a:effectLst/>
                <a:latin typeface="+mj-lt"/>
              </a:rPr>
              <a:t> thinks you are in danger or need further support, they may share some information with another professional to keep you safe.</a:t>
            </a:r>
            <a:r>
              <a:rPr lang="en-GB" sz="2400" dirty="0">
                <a:solidFill>
                  <a:srgbClr val="142852"/>
                </a:solidFill>
                <a:latin typeface="+mj-lt"/>
                <a:cs typeface="Poppins" panose="00000500000000000000" pitchFamily="2" charset="0"/>
              </a:rPr>
              <a:t> </a:t>
            </a:r>
            <a:endParaRPr lang="en-GB" sz="2400" dirty="0">
              <a:latin typeface="+mj-lt"/>
              <a:cs typeface="Poppins" panose="00000500000000000000" pitchFamily="2" charset="0"/>
            </a:endParaRPr>
          </a:p>
          <a:p>
            <a:pPr marL="0" indent="0">
              <a:buNone/>
            </a:pPr>
            <a:endParaRPr lang="en-GB" sz="2400" dirty="0">
              <a:solidFill>
                <a:srgbClr val="142852"/>
              </a:solidFill>
              <a:latin typeface="+mj-lt"/>
              <a:cs typeface="Poppins" panose="00000500000000000000" pitchFamily="2" charset="0"/>
            </a:endParaRPr>
          </a:p>
          <a:p>
            <a:pPr marL="0" indent="0">
              <a:buNone/>
            </a:pPr>
            <a:endParaRPr lang="en-GB" dirty="0"/>
          </a:p>
        </p:txBody>
      </p:sp>
      <p:sp>
        <p:nvSpPr>
          <p:cNvPr id="5" name="TextBox 4">
            <a:extLst>
              <a:ext uri="{FF2B5EF4-FFF2-40B4-BE49-F238E27FC236}">
                <a16:creationId xmlns:a16="http://schemas.microsoft.com/office/drawing/2014/main" xmlns="" id="{77DACCE5-57C4-9EB8-9053-39F0D7622F50}"/>
              </a:ext>
            </a:extLst>
          </p:cNvPr>
          <p:cNvSpPr txBox="1">
            <a:spLocks noChangeArrowheads="1"/>
          </p:cNvSpPr>
          <p:nvPr/>
        </p:nvSpPr>
        <p:spPr bwMode="auto">
          <a:xfrm>
            <a:off x="1" y="6127"/>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6" name="Picture 8">
            <a:extLst>
              <a:ext uri="{FF2B5EF4-FFF2-40B4-BE49-F238E27FC236}">
                <a16:creationId xmlns:a16="http://schemas.microsoft.com/office/drawing/2014/main" xmlns="" id="{8D79CEFE-F327-54EE-ED58-CCE8C8EFB463}"/>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A cartoon of a person sitting at a desk and a doctor&#10;&#10;Description automatically generated">
            <a:extLst>
              <a:ext uri="{FF2B5EF4-FFF2-40B4-BE49-F238E27FC236}">
                <a16:creationId xmlns:a16="http://schemas.microsoft.com/office/drawing/2014/main" xmlns="" id="{4E453758-A324-DCAE-8018-DCEE961D1C5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12349" y="2088757"/>
            <a:ext cx="3133192" cy="3133192"/>
          </a:xfrm>
          <a:prstGeom prst="rect">
            <a:avLst/>
          </a:prstGeom>
        </p:spPr>
      </p:pic>
      <p:sp>
        <p:nvSpPr>
          <p:cNvPr id="12" name="Content Placeholder 2">
            <a:extLst>
              <a:ext uri="{FF2B5EF4-FFF2-40B4-BE49-F238E27FC236}">
                <a16:creationId xmlns:a16="http://schemas.microsoft.com/office/drawing/2014/main" xmlns="" id="{7F53CA46-EB1D-A68B-3E1C-E96DCFBAC128}"/>
              </a:ext>
            </a:extLst>
          </p:cNvPr>
          <p:cNvSpPr txBox="1">
            <a:spLocks/>
          </p:cNvSpPr>
          <p:nvPr/>
        </p:nvSpPr>
        <p:spPr bwMode="auto">
          <a:xfrm>
            <a:off x="512349" y="5895855"/>
            <a:ext cx="7377860" cy="6601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40000"/>
              </a:spcBef>
              <a:spcAft>
                <a:spcPct val="0"/>
              </a:spcAft>
              <a:buChar char="–"/>
              <a:defRPr sz="2400">
                <a:solidFill>
                  <a:srgbClr val="000066"/>
                </a:solidFill>
                <a:latin typeface="+mn-lt"/>
              </a:defRPr>
            </a:lvl2pPr>
            <a:lvl3pPr marL="1143000" indent="-228600" algn="l" rtl="0" eaLnBrk="0" fontAlgn="base" hangingPunct="0">
              <a:spcBef>
                <a:spcPct val="40000"/>
              </a:spcBef>
              <a:spcAft>
                <a:spcPct val="0"/>
              </a:spcAft>
              <a:buChar char="•"/>
              <a:defRPr sz="2400">
                <a:solidFill>
                  <a:srgbClr val="00A3E6"/>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0" fontAlgn="base" hangingPunct="0">
              <a:spcBef>
                <a:spcPct val="20000"/>
              </a:spcBef>
              <a:spcAft>
                <a:spcPct val="0"/>
              </a:spcAft>
              <a:buChar char="»"/>
              <a:defRPr sz="2400">
                <a:solidFill>
                  <a:schemeClr val="tx1"/>
                </a:solidFill>
                <a:latin typeface="+mn-lt"/>
              </a:defRPr>
            </a:lvl6pPr>
            <a:lvl7pPr marL="2971800" indent="-228600" algn="l" rtl="0" eaLnBrk="0" fontAlgn="base" hangingPunct="0">
              <a:spcBef>
                <a:spcPct val="20000"/>
              </a:spcBef>
              <a:spcAft>
                <a:spcPct val="0"/>
              </a:spcAft>
              <a:buChar char="»"/>
              <a:defRPr sz="2400">
                <a:solidFill>
                  <a:schemeClr val="tx1"/>
                </a:solidFill>
                <a:latin typeface="+mn-lt"/>
              </a:defRPr>
            </a:lvl7pPr>
            <a:lvl8pPr marL="3429000" indent="-228600" algn="l" rtl="0" eaLnBrk="0" fontAlgn="base" hangingPunct="0">
              <a:spcBef>
                <a:spcPct val="20000"/>
              </a:spcBef>
              <a:spcAft>
                <a:spcPct val="0"/>
              </a:spcAft>
              <a:buChar char="»"/>
              <a:defRPr sz="2400">
                <a:solidFill>
                  <a:schemeClr val="tx1"/>
                </a:solidFill>
                <a:latin typeface="+mn-lt"/>
              </a:defRPr>
            </a:lvl8pPr>
            <a:lvl9pPr marL="3886200" indent="-228600" algn="l" rtl="0" eaLnBrk="0" fontAlgn="base" hangingPunct="0">
              <a:spcBef>
                <a:spcPct val="20000"/>
              </a:spcBef>
              <a:spcAft>
                <a:spcPct val="0"/>
              </a:spcAft>
              <a:buChar char="»"/>
              <a:defRPr sz="2400">
                <a:solidFill>
                  <a:schemeClr val="tx1"/>
                </a:solidFill>
                <a:latin typeface="+mn-lt"/>
              </a:defRPr>
            </a:lvl9pPr>
          </a:lstStyle>
          <a:p>
            <a:pPr marL="0" indent="0">
              <a:buFontTx/>
              <a:buNone/>
            </a:pPr>
            <a:r>
              <a:rPr lang="en-GB" sz="2400" b="0" kern="0" dirty="0">
                <a:solidFill>
                  <a:srgbClr val="142852"/>
                </a:solidFill>
                <a:latin typeface="+mj-lt"/>
                <a:cs typeface="Poppins" panose="00000500000000000000" pitchFamily="2" charset="0"/>
              </a:rPr>
              <a:t>Learn more about </a:t>
            </a:r>
            <a:r>
              <a:rPr lang="en-GB" sz="2400" b="0" kern="0" dirty="0">
                <a:solidFill>
                  <a:srgbClr val="142852"/>
                </a:solidFill>
                <a:latin typeface="+mj-lt"/>
                <a:cs typeface="Poppins" panose="00000500000000000000" pitchFamily="2" charset="0"/>
                <a:hlinkClick r:id="rId5"/>
              </a:rPr>
              <a:t>confidentiality </a:t>
            </a:r>
            <a:endParaRPr lang="en-GB" sz="2400" b="0" kern="0" dirty="0">
              <a:solidFill>
                <a:srgbClr val="142852"/>
              </a:solidFill>
              <a:latin typeface="+mj-lt"/>
              <a:cs typeface="Poppins" panose="00000500000000000000" pitchFamily="2" charset="0"/>
            </a:endParaRPr>
          </a:p>
          <a:p>
            <a:pPr marL="0" indent="0">
              <a:buFontTx/>
              <a:buNone/>
            </a:pPr>
            <a:endParaRPr lang="en-GB" b="0" kern="0" dirty="0"/>
          </a:p>
        </p:txBody>
      </p:sp>
      <p:pic>
        <p:nvPicPr>
          <p:cNvPr id="8" name="Picture 7" descr="NHS Lothian - white.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563678" y="186856"/>
            <a:ext cx="1117363" cy="782154"/>
          </a:xfrm>
          <a:prstGeom prst="rect">
            <a:avLst/>
          </a:prstGeom>
        </p:spPr>
      </p:pic>
    </p:spTree>
    <p:extLst>
      <p:ext uri="{BB962C8B-B14F-4D97-AF65-F5344CB8AC3E}">
        <p14:creationId xmlns:p14="http://schemas.microsoft.com/office/powerpoint/2010/main" xmlns="" val="2032898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566" y="1531025"/>
            <a:ext cx="8030817" cy="786237"/>
          </a:xfrm>
        </p:spPr>
        <p:txBody>
          <a:bodyPr/>
          <a:lstStyle/>
          <a:p>
            <a:r>
              <a:rPr lang="en-GB" sz="3200" dirty="0">
                <a:cs typeface="Poppins" panose="00000500000000000000" pitchFamily="2" charset="0"/>
              </a:rPr>
              <a:t>From your school nurse you can get:</a:t>
            </a:r>
          </a:p>
        </p:txBody>
      </p:sp>
      <p:sp>
        <p:nvSpPr>
          <p:cNvPr id="7" name="Content Placeholder 2"/>
          <p:cNvSpPr txBox="1">
            <a:spLocks/>
          </p:cNvSpPr>
          <p:nvPr/>
        </p:nvSpPr>
        <p:spPr bwMode="auto">
          <a:xfrm>
            <a:off x="3927915" y="2758747"/>
            <a:ext cx="5058923" cy="31488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40000"/>
              </a:spcBef>
              <a:spcAft>
                <a:spcPct val="0"/>
              </a:spcAft>
              <a:buChar char="–"/>
              <a:defRPr sz="2400">
                <a:solidFill>
                  <a:srgbClr val="000066"/>
                </a:solidFill>
                <a:latin typeface="+mn-lt"/>
              </a:defRPr>
            </a:lvl2pPr>
            <a:lvl3pPr marL="1143000" indent="-228600" algn="l" rtl="0" eaLnBrk="0" fontAlgn="base" hangingPunct="0">
              <a:spcBef>
                <a:spcPct val="40000"/>
              </a:spcBef>
              <a:spcAft>
                <a:spcPct val="0"/>
              </a:spcAft>
              <a:buChar char="•"/>
              <a:defRPr sz="2400">
                <a:solidFill>
                  <a:srgbClr val="00A3E6"/>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0" fontAlgn="base" hangingPunct="0">
              <a:spcBef>
                <a:spcPct val="20000"/>
              </a:spcBef>
              <a:spcAft>
                <a:spcPct val="0"/>
              </a:spcAft>
              <a:buChar char="»"/>
              <a:defRPr sz="2400">
                <a:solidFill>
                  <a:schemeClr val="tx1"/>
                </a:solidFill>
                <a:latin typeface="+mn-lt"/>
              </a:defRPr>
            </a:lvl6pPr>
            <a:lvl7pPr marL="2971800" indent="-228600" algn="l" rtl="0" eaLnBrk="0" fontAlgn="base" hangingPunct="0">
              <a:spcBef>
                <a:spcPct val="20000"/>
              </a:spcBef>
              <a:spcAft>
                <a:spcPct val="0"/>
              </a:spcAft>
              <a:buChar char="»"/>
              <a:defRPr sz="2400">
                <a:solidFill>
                  <a:schemeClr val="tx1"/>
                </a:solidFill>
                <a:latin typeface="+mn-lt"/>
              </a:defRPr>
            </a:lvl7pPr>
            <a:lvl8pPr marL="3429000" indent="-228600" algn="l" rtl="0" eaLnBrk="0" fontAlgn="base" hangingPunct="0">
              <a:spcBef>
                <a:spcPct val="20000"/>
              </a:spcBef>
              <a:spcAft>
                <a:spcPct val="0"/>
              </a:spcAft>
              <a:buChar char="»"/>
              <a:defRPr sz="2400">
                <a:solidFill>
                  <a:schemeClr val="tx1"/>
                </a:solidFill>
                <a:latin typeface="+mn-lt"/>
              </a:defRPr>
            </a:lvl8pPr>
            <a:lvl9pPr marL="3886200" indent="-228600" algn="l" rtl="0" eaLnBrk="0" fontAlgn="base" hangingPunct="0">
              <a:spcBef>
                <a:spcPct val="20000"/>
              </a:spcBef>
              <a:spcAft>
                <a:spcPct val="0"/>
              </a:spcAft>
              <a:buChar char="»"/>
              <a:defRPr sz="2400">
                <a:solidFill>
                  <a:schemeClr val="tx1"/>
                </a:solidFill>
                <a:latin typeface="+mn-lt"/>
              </a:defRPr>
            </a:lvl9pPr>
          </a:lstStyle>
          <a:p>
            <a:r>
              <a:rPr lang="en-GB" sz="2400" b="0" dirty="0">
                <a:solidFill>
                  <a:srgbClr val="142852"/>
                </a:solidFill>
                <a:cs typeface="Poppins"/>
              </a:rPr>
              <a:t>support with health, relationships and any sexual health worries</a:t>
            </a:r>
            <a:endParaRPr lang="en-GB" sz="2400" b="0" kern="0" dirty="0">
              <a:latin typeface="+mj-lt"/>
              <a:cs typeface="Poppins" panose="00000500000000000000" pitchFamily="2" charset="0"/>
            </a:endParaRPr>
          </a:p>
          <a:p>
            <a:r>
              <a:rPr lang="en-GB" sz="2400" b="0" kern="0" dirty="0">
                <a:latin typeface="+mj-lt"/>
                <a:cs typeface="Poppins"/>
              </a:rPr>
              <a:t>pregnancy testing, contraceptive </a:t>
            </a:r>
            <a:r>
              <a:rPr lang="en-GB" sz="2400" b="0" kern="0" dirty="0">
                <a:cs typeface="Poppins"/>
              </a:rPr>
              <a:t>advice </a:t>
            </a:r>
            <a:r>
              <a:rPr lang="en-GB" sz="2400" b="0" kern="0" dirty="0">
                <a:latin typeface="+mj-lt"/>
                <a:cs typeface="Poppins"/>
              </a:rPr>
              <a:t>and free condoms.</a:t>
            </a:r>
          </a:p>
          <a:p>
            <a:pPr>
              <a:buNone/>
            </a:pPr>
            <a:endParaRPr lang="en-GB" sz="2400" b="0" kern="0" dirty="0">
              <a:latin typeface="+mj-lt"/>
              <a:cs typeface="Poppins"/>
            </a:endParaRPr>
          </a:p>
          <a:p>
            <a:pPr>
              <a:buNone/>
            </a:pPr>
            <a:r>
              <a:rPr lang="en-GB" sz="2400" kern="0" dirty="0">
                <a:cs typeface="Poppins" panose="00000500000000000000" pitchFamily="2" charset="0"/>
              </a:rPr>
              <a:t>This is a confidential service</a:t>
            </a:r>
            <a:endParaRPr lang="en-GB" sz="2400" dirty="0">
              <a:latin typeface="+mj-lt"/>
            </a:endParaRPr>
          </a:p>
        </p:txBody>
      </p:sp>
      <p:sp>
        <p:nvSpPr>
          <p:cNvPr id="6" name="TextBox 5">
            <a:extLst>
              <a:ext uri="{FF2B5EF4-FFF2-40B4-BE49-F238E27FC236}">
                <a16:creationId xmlns:a16="http://schemas.microsoft.com/office/drawing/2014/main" xmlns="" id="{F17AE7CB-8B13-AF0F-66FE-1B9ADCF3E306}"/>
              </a:ext>
            </a:extLst>
          </p:cNvPr>
          <p:cNvSpPr txBox="1">
            <a:spLocks noChangeArrowheads="1"/>
          </p:cNvSpPr>
          <p:nvPr/>
        </p:nvSpPr>
        <p:spPr bwMode="auto">
          <a:xfrm>
            <a:off x="-1" y="-6842"/>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9" name="Picture 8">
            <a:extLst>
              <a:ext uri="{FF2B5EF4-FFF2-40B4-BE49-F238E27FC236}">
                <a16:creationId xmlns:a16="http://schemas.microsoft.com/office/drawing/2014/main" xmlns="" id="{17A78440-0027-AAA3-8E2B-A9FCB039696C}"/>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A cartoon of a nurse standing in front of lockers&#10;&#10;Description automatically generated">
            <a:extLst>
              <a:ext uri="{FF2B5EF4-FFF2-40B4-BE49-F238E27FC236}">
                <a16:creationId xmlns:a16="http://schemas.microsoft.com/office/drawing/2014/main" xmlns="" id="{6CA95D10-B4E4-5E21-2D33-716AE2BDDEFD}"/>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16444" y="2756744"/>
            <a:ext cx="3154486" cy="3154486"/>
          </a:xfrm>
          <a:prstGeom prst="rect">
            <a:avLst/>
          </a:prstGeom>
        </p:spPr>
      </p:pic>
      <p:sp>
        <p:nvSpPr>
          <p:cNvPr id="15" name="Freeform 4">
            <a:extLst>
              <a:ext uri="{FF2B5EF4-FFF2-40B4-BE49-F238E27FC236}">
                <a16:creationId xmlns:a16="http://schemas.microsoft.com/office/drawing/2014/main" xmlns="" id="{D4CE0387-9E3F-F4F5-13AA-1DBBABDC7BB9}"/>
              </a:ext>
            </a:extLst>
          </p:cNvPr>
          <p:cNvSpPr/>
          <p:nvPr/>
        </p:nvSpPr>
        <p:spPr>
          <a:xfrm>
            <a:off x="2771533" y="2846062"/>
            <a:ext cx="879519" cy="359854"/>
          </a:xfrm>
          <a:custGeom>
            <a:avLst/>
            <a:gdLst/>
            <a:ahLst/>
            <a:cxnLst/>
            <a:rect l="l" t="t" r="r" b="b"/>
            <a:pathLst>
              <a:path w="2227301" h="1083198">
                <a:moveTo>
                  <a:pt x="0" y="0"/>
                </a:moveTo>
                <a:lnTo>
                  <a:pt x="2227301" y="0"/>
                </a:lnTo>
                <a:lnTo>
                  <a:pt x="2227301" y="1083197"/>
                </a:lnTo>
                <a:lnTo>
                  <a:pt x="0" y="1083197"/>
                </a:lnTo>
                <a:lnTo>
                  <a:pt x="0" y="0"/>
                </a:lnTo>
                <a:close/>
              </a:path>
            </a:pathLst>
          </a:custGeom>
          <a:blipFill>
            <a:blip r:embed="rId5" cstate="print">
              <a:extLst>
                <a:ext uri="{28A0092B-C50C-407E-A947-70E740481C1C}">
                  <a14:useLocalDpi xmlns:a14="http://schemas.microsoft.com/office/drawing/2010/main" xmlns="" val="0"/>
                </a:ext>
              </a:extLst>
            </a:blip>
            <a:stretch>
              <a:fillRect t="-1669"/>
            </a:stretch>
          </a:blipFill>
        </p:spPr>
        <p:txBody>
          <a:bodyPr/>
          <a:lstStyle/>
          <a:p>
            <a:endParaRPr lang="en-GB"/>
          </a:p>
        </p:txBody>
      </p:sp>
      <p:pic>
        <p:nvPicPr>
          <p:cNvPr id="10" name="Picture 9" descr="NHS Lothian - white.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563678" y="186856"/>
            <a:ext cx="1117363" cy="782154"/>
          </a:xfrm>
          <a:prstGeom prst="rect">
            <a:avLst/>
          </a:prstGeom>
        </p:spPr>
      </p:pic>
    </p:spTree>
    <p:extLst>
      <p:ext uri="{BB962C8B-B14F-4D97-AF65-F5344CB8AC3E}">
        <p14:creationId xmlns:p14="http://schemas.microsoft.com/office/powerpoint/2010/main" xmlns="" val="1532291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626" y="1441173"/>
            <a:ext cx="8369138" cy="707123"/>
          </a:xfrm>
        </p:spPr>
        <p:txBody>
          <a:bodyPr/>
          <a:lstStyle/>
          <a:p>
            <a:r>
              <a:rPr lang="en-GB" sz="2800" dirty="0">
                <a:cs typeface="Poppins" panose="00000500000000000000" pitchFamily="2" charset="0"/>
              </a:rPr>
              <a:t>From your pupil support officer you can get:</a:t>
            </a:r>
          </a:p>
        </p:txBody>
      </p:sp>
      <p:sp>
        <p:nvSpPr>
          <p:cNvPr id="7" name="Content Placeholder 2"/>
          <p:cNvSpPr txBox="1">
            <a:spLocks/>
          </p:cNvSpPr>
          <p:nvPr/>
        </p:nvSpPr>
        <p:spPr bwMode="auto">
          <a:xfrm>
            <a:off x="3959088" y="2831483"/>
            <a:ext cx="5058923" cy="2935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40000"/>
              </a:spcBef>
              <a:spcAft>
                <a:spcPct val="0"/>
              </a:spcAft>
              <a:buChar char="–"/>
              <a:defRPr sz="2400">
                <a:solidFill>
                  <a:srgbClr val="000066"/>
                </a:solidFill>
                <a:latin typeface="+mn-lt"/>
              </a:defRPr>
            </a:lvl2pPr>
            <a:lvl3pPr marL="1143000" indent="-228600" algn="l" rtl="0" eaLnBrk="0" fontAlgn="base" hangingPunct="0">
              <a:spcBef>
                <a:spcPct val="40000"/>
              </a:spcBef>
              <a:spcAft>
                <a:spcPct val="0"/>
              </a:spcAft>
              <a:buChar char="•"/>
              <a:defRPr sz="2400">
                <a:solidFill>
                  <a:srgbClr val="00A3E6"/>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0" fontAlgn="base" hangingPunct="0">
              <a:spcBef>
                <a:spcPct val="20000"/>
              </a:spcBef>
              <a:spcAft>
                <a:spcPct val="0"/>
              </a:spcAft>
              <a:buChar char="»"/>
              <a:defRPr sz="2400">
                <a:solidFill>
                  <a:schemeClr val="tx1"/>
                </a:solidFill>
                <a:latin typeface="+mn-lt"/>
              </a:defRPr>
            </a:lvl6pPr>
            <a:lvl7pPr marL="2971800" indent="-228600" algn="l" rtl="0" eaLnBrk="0" fontAlgn="base" hangingPunct="0">
              <a:spcBef>
                <a:spcPct val="20000"/>
              </a:spcBef>
              <a:spcAft>
                <a:spcPct val="0"/>
              </a:spcAft>
              <a:buChar char="»"/>
              <a:defRPr sz="2400">
                <a:solidFill>
                  <a:schemeClr val="tx1"/>
                </a:solidFill>
                <a:latin typeface="+mn-lt"/>
              </a:defRPr>
            </a:lvl7pPr>
            <a:lvl8pPr marL="3429000" indent="-228600" algn="l" rtl="0" eaLnBrk="0" fontAlgn="base" hangingPunct="0">
              <a:spcBef>
                <a:spcPct val="20000"/>
              </a:spcBef>
              <a:spcAft>
                <a:spcPct val="0"/>
              </a:spcAft>
              <a:buChar char="»"/>
              <a:defRPr sz="2400">
                <a:solidFill>
                  <a:schemeClr val="tx1"/>
                </a:solidFill>
                <a:latin typeface="+mn-lt"/>
              </a:defRPr>
            </a:lvl8pPr>
            <a:lvl9pPr marL="3886200" indent="-228600" algn="l" rtl="0" eaLnBrk="0" fontAlgn="base" hangingPunct="0">
              <a:spcBef>
                <a:spcPct val="20000"/>
              </a:spcBef>
              <a:spcAft>
                <a:spcPct val="0"/>
              </a:spcAft>
              <a:buChar char="»"/>
              <a:defRPr sz="2400">
                <a:solidFill>
                  <a:schemeClr val="tx1"/>
                </a:solidFill>
                <a:latin typeface="+mn-lt"/>
              </a:defRPr>
            </a:lvl9pPr>
          </a:lstStyle>
          <a:p>
            <a:r>
              <a:rPr lang="en-GB" sz="2400" b="0" dirty="0">
                <a:solidFill>
                  <a:srgbClr val="142852"/>
                </a:solidFill>
                <a:cs typeface="Poppins"/>
              </a:rPr>
              <a:t>support with health, relationships and any sexual health worries</a:t>
            </a:r>
            <a:endParaRPr lang="en-GB" sz="2400" b="0" kern="0" dirty="0">
              <a:latin typeface="+mj-lt"/>
              <a:cs typeface="Poppins" panose="00000500000000000000" pitchFamily="2" charset="0"/>
            </a:endParaRPr>
          </a:p>
          <a:p>
            <a:r>
              <a:rPr lang="en-GB" sz="2400" b="0" kern="0" dirty="0">
                <a:latin typeface="+mj-lt"/>
                <a:cs typeface="Poppins"/>
              </a:rPr>
              <a:t>free condoms</a:t>
            </a:r>
          </a:p>
          <a:p>
            <a:r>
              <a:rPr lang="en-GB" sz="2400" b="0" kern="0" dirty="0">
                <a:latin typeface="+mj-lt"/>
                <a:cs typeface="Poppins"/>
              </a:rPr>
              <a:t>advice about pregnancy </a:t>
            </a:r>
            <a:r>
              <a:rPr lang="en-GB" sz="2400" b="0" kern="0" dirty="0" smtClean="0">
                <a:latin typeface="+mj-lt"/>
                <a:cs typeface="Poppins"/>
              </a:rPr>
              <a:t>testing</a:t>
            </a:r>
          </a:p>
          <a:p>
            <a:r>
              <a:rPr lang="en-GB" sz="2400" b="0" kern="0" dirty="0" smtClean="0">
                <a:latin typeface="+mj-lt"/>
                <a:cs typeface="Poppins"/>
              </a:rPr>
              <a:t>s</a:t>
            </a:r>
            <a:r>
              <a:rPr lang="en-GB" sz="2400" b="0" kern="0" dirty="0" smtClean="0">
                <a:latin typeface="+mj-lt"/>
                <a:cs typeface="Poppins"/>
              </a:rPr>
              <a:t>upport to make an appointment with your school nurse</a:t>
            </a:r>
            <a:endParaRPr lang="en-GB" sz="2400" b="0" kern="0" dirty="0">
              <a:latin typeface="+mj-lt"/>
              <a:cs typeface="Poppins"/>
            </a:endParaRPr>
          </a:p>
          <a:p>
            <a:pPr>
              <a:buNone/>
            </a:pPr>
            <a:endParaRPr lang="en-GB" sz="2400" b="0" kern="0" dirty="0">
              <a:latin typeface="+mj-lt"/>
              <a:cs typeface="Poppins"/>
            </a:endParaRPr>
          </a:p>
        </p:txBody>
      </p:sp>
      <p:sp>
        <p:nvSpPr>
          <p:cNvPr id="6" name="TextBox 5">
            <a:extLst>
              <a:ext uri="{FF2B5EF4-FFF2-40B4-BE49-F238E27FC236}">
                <a16:creationId xmlns:a16="http://schemas.microsoft.com/office/drawing/2014/main" xmlns="" id="{F17AE7CB-8B13-AF0F-66FE-1B9ADCF3E306}"/>
              </a:ext>
            </a:extLst>
          </p:cNvPr>
          <p:cNvSpPr txBox="1">
            <a:spLocks noChangeArrowheads="1"/>
          </p:cNvSpPr>
          <p:nvPr/>
        </p:nvSpPr>
        <p:spPr bwMode="auto">
          <a:xfrm>
            <a:off x="-1" y="-6842"/>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9" name="Picture 8">
            <a:extLst>
              <a:ext uri="{FF2B5EF4-FFF2-40B4-BE49-F238E27FC236}">
                <a16:creationId xmlns:a16="http://schemas.microsoft.com/office/drawing/2014/main" xmlns="" id="{17A78440-0027-AAA3-8E2B-A9FCB039696C}"/>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NHS Lothian - white.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563678" y="186856"/>
            <a:ext cx="1117363" cy="782154"/>
          </a:xfrm>
          <a:prstGeom prst="rect">
            <a:avLst/>
          </a:prstGeom>
        </p:spPr>
      </p:pic>
      <p:pic>
        <p:nvPicPr>
          <p:cNvPr id="11" name="Picture 10" descr="Talking-to-trusted-adults-teacher-and-support-worker-2.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77078" y="2584174"/>
            <a:ext cx="3230217" cy="3230217"/>
          </a:xfrm>
          <a:prstGeom prst="rect">
            <a:avLst/>
          </a:prstGeom>
        </p:spPr>
      </p:pic>
    </p:spTree>
    <p:extLst>
      <p:ext uri="{BB962C8B-B14F-4D97-AF65-F5344CB8AC3E}">
        <p14:creationId xmlns:p14="http://schemas.microsoft.com/office/powerpoint/2010/main" xmlns="" val="1532291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2540600" y="5523889"/>
            <a:ext cx="4211269" cy="647700"/>
          </a:xfrm>
        </p:spPr>
        <p:txBody>
          <a:bodyPr/>
          <a:lstStyle/>
          <a:p>
            <a:pPr>
              <a:buNone/>
            </a:pPr>
            <a:r>
              <a:rPr lang="en-GB" sz="3200" b="1" dirty="0">
                <a:cs typeface="Poppins" panose="00000500000000000000" pitchFamily="2" charset="0"/>
              </a:rPr>
              <a:t>Add Day and time</a:t>
            </a:r>
            <a:endParaRPr lang="en-GB" sz="1200" b="1" dirty="0">
              <a:cs typeface="Poppins" panose="00000500000000000000" pitchFamily="2" charset="0"/>
            </a:endParaRPr>
          </a:p>
          <a:p>
            <a:pPr>
              <a:buNone/>
            </a:pPr>
            <a:endParaRPr lang="en-GB" b="1" dirty="0">
              <a:solidFill>
                <a:srgbClr val="00A3E6"/>
              </a:solidFill>
            </a:endParaRPr>
          </a:p>
          <a:p>
            <a:pPr>
              <a:buNone/>
            </a:pPr>
            <a:endParaRPr lang="en-GB" dirty="0"/>
          </a:p>
        </p:txBody>
      </p:sp>
      <p:sp>
        <p:nvSpPr>
          <p:cNvPr id="20" name="Content Placeholder 10"/>
          <p:cNvSpPr txBox="1">
            <a:spLocks/>
          </p:cNvSpPr>
          <p:nvPr/>
        </p:nvSpPr>
        <p:spPr bwMode="auto">
          <a:xfrm>
            <a:off x="2538665" y="1458366"/>
            <a:ext cx="6038176" cy="8783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40000"/>
              </a:spcBef>
              <a:defRPr/>
            </a:pPr>
            <a:r>
              <a:rPr lang="en-GB" sz="3200" dirty="0"/>
              <a:t>How to make an appointment</a:t>
            </a:r>
            <a:endParaRPr lang="en-GB" sz="3200" kern="0" dirty="0">
              <a:latin typeface="+mn-lt"/>
            </a:endParaRPr>
          </a:p>
        </p:txBody>
      </p:sp>
      <p:sp>
        <p:nvSpPr>
          <p:cNvPr id="21" name="Content Placeholder 10"/>
          <p:cNvSpPr txBox="1">
            <a:spLocks/>
          </p:cNvSpPr>
          <p:nvPr/>
        </p:nvSpPr>
        <p:spPr bwMode="auto">
          <a:xfrm>
            <a:off x="2630040" y="3734393"/>
            <a:ext cx="4965900" cy="566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40000"/>
              </a:spcBef>
              <a:spcAft>
                <a:spcPct val="0"/>
              </a:spcAft>
              <a:buClrTx/>
              <a:buSzTx/>
              <a:buFontTx/>
              <a:buNone/>
              <a:tabLst/>
              <a:defRPr/>
            </a:pPr>
            <a:r>
              <a:rPr lang="en-GB" sz="3200" kern="0" dirty="0">
                <a:latin typeface="+mn-lt"/>
                <a:cs typeface="Poppins" panose="00000500000000000000" pitchFamily="2" charset="0"/>
              </a:rPr>
              <a:t>Add Room </a:t>
            </a:r>
            <a:r>
              <a:rPr kumimoji="0" lang="en-GB" sz="3200" b="1" i="0" u="none" strike="noStrike" kern="0" cap="none" spc="0" normalizeH="0" baseline="0" noProof="0" dirty="0">
                <a:ln>
                  <a:noFill/>
                </a:ln>
                <a:effectLst/>
                <a:uLnTx/>
                <a:uFillTx/>
                <a:latin typeface="+mn-lt"/>
                <a:cs typeface="Poppins" panose="00000500000000000000" pitchFamily="2" charset="0"/>
              </a:rPr>
              <a:t> </a:t>
            </a:r>
          </a:p>
          <a:p>
            <a:pPr marL="342900" marR="0" lvl="0" indent="-342900" algn="l" defTabSz="914400" rtl="0" eaLnBrk="0" fontAlgn="base" latinLnBrk="0" hangingPunct="0">
              <a:lnSpc>
                <a:spcPct val="100000"/>
              </a:lnSpc>
              <a:spcBef>
                <a:spcPct val="40000"/>
              </a:spcBef>
              <a:spcAft>
                <a:spcPct val="0"/>
              </a:spcAft>
              <a:buClrTx/>
              <a:buSzTx/>
              <a:buFontTx/>
              <a:buNone/>
              <a:tabLst/>
              <a:defRPr/>
            </a:pPr>
            <a:endParaRPr kumimoji="0" lang="en-GB" sz="2800" b="1" i="0" u="none" strike="noStrike" kern="0" cap="none" spc="0" normalizeH="0" baseline="0" noProof="0" dirty="0">
              <a:ln>
                <a:noFill/>
              </a:ln>
              <a:solidFill>
                <a:srgbClr val="000066"/>
              </a:solidFill>
              <a:effectLst/>
              <a:uLnTx/>
              <a:uFillTx/>
              <a:latin typeface="+mn-lt"/>
              <a:ea typeface="+mn-ea"/>
              <a:cs typeface="+mn-cs"/>
            </a:endParaRPr>
          </a:p>
          <a:p>
            <a:pPr marL="342900" marR="0" lvl="0" indent="-342900" algn="l" defTabSz="914400" rtl="0" eaLnBrk="0" fontAlgn="base" latinLnBrk="0" hangingPunct="0">
              <a:lnSpc>
                <a:spcPct val="100000"/>
              </a:lnSpc>
              <a:spcBef>
                <a:spcPct val="40000"/>
              </a:spcBef>
              <a:spcAft>
                <a:spcPct val="0"/>
              </a:spcAft>
              <a:buClrTx/>
              <a:buSzTx/>
              <a:buFontTx/>
              <a:buNone/>
              <a:tabLst/>
              <a:defRPr/>
            </a:pPr>
            <a:endParaRPr kumimoji="0" lang="en-GB" sz="2800" b="1" i="0" u="none" strike="noStrike" kern="0" cap="none" spc="0" normalizeH="0" baseline="0" noProof="0" dirty="0">
              <a:ln>
                <a:noFill/>
              </a:ln>
              <a:solidFill>
                <a:srgbClr val="000066"/>
              </a:solidFill>
              <a:effectLst/>
              <a:uLnTx/>
              <a:uFillTx/>
              <a:latin typeface="+mn-lt"/>
              <a:ea typeface="+mn-ea"/>
              <a:cs typeface="+mn-cs"/>
            </a:endParaRPr>
          </a:p>
          <a:p>
            <a:pPr marL="342900" marR="0" lvl="0" indent="-342900" algn="l" defTabSz="914400" rtl="0" eaLnBrk="0" fontAlgn="base" latinLnBrk="0" hangingPunct="0">
              <a:lnSpc>
                <a:spcPct val="100000"/>
              </a:lnSpc>
              <a:spcBef>
                <a:spcPct val="40000"/>
              </a:spcBef>
              <a:spcAft>
                <a:spcPct val="0"/>
              </a:spcAft>
              <a:buClrTx/>
              <a:buSzTx/>
              <a:buFontTx/>
              <a:buNone/>
              <a:tabLst/>
              <a:defRPr/>
            </a:pPr>
            <a:endParaRPr kumimoji="0" lang="en-GB" sz="2800" b="0" i="0" u="none" strike="noStrike" kern="0" cap="none" spc="0" normalizeH="0" baseline="0" noProof="0" dirty="0">
              <a:ln>
                <a:noFill/>
              </a:ln>
              <a:solidFill>
                <a:srgbClr val="000066"/>
              </a:solidFill>
              <a:effectLst/>
              <a:uLnTx/>
              <a:uFillTx/>
              <a:latin typeface="+mn-lt"/>
              <a:ea typeface="+mn-ea"/>
              <a:cs typeface="+mn-cs"/>
            </a:endParaRPr>
          </a:p>
        </p:txBody>
      </p:sp>
      <p:sp>
        <p:nvSpPr>
          <p:cNvPr id="2" name="TextBox 1">
            <a:extLst>
              <a:ext uri="{FF2B5EF4-FFF2-40B4-BE49-F238E27FC236}">
                <a16:creationId xmlns:a16="http://schemas.microsoft.com/office/drawing/2014/main" xmlns="" id="{F20D8CE4-9E0A-909A-7E1C-4310AFF6901B}"/>
              </a:ext>
            </a:extLst>
          </p:cNvPr>
          <p:cNvSpPr txBox="1">
            <a:spLocks noChangeArrowheads="1"/>
          </p:cNvSpPr>
          <p:nvPr/>
        </p:nvSpPr>
        <p:spPr bwMode="auto">
          <a:xfrm>
            <a:off x="1" y="-102111"/>
            <a:ext cx="9143999" cy="1091790"/>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p>
        </p:txBody>
      </p:sp>
      <p:pic>
        <p:nvPicPr>
          <p:cNvPr id="3" name="Picture 8">
            <a:extLst>
              <a:ext uri="{FF2B5EF4-FFF2-40B4-BE49-F238E27FC236}">
                <a16:creationId xmlns:a16="http://schemas.microsoft.com/office/drawing/2014/main" xmlns="" id="{580C0B9A-B58F-31DF-E386-B4B719ABD6AA}"/>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4238" y="39861"/>
            <a:ext cx="1804867" cy="843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2534479" y="1934917"/>
            <a:ext cx="6361044" cy="830997"/>
          </a:xfrm>
          <a:prstGeom prst="rect">
            <a:avLst/>
          </a:prstGeom>
        </p:spPr>
        <p:txBody>
          <a:bodyPr wrap="square" lIns="91440" tIns="45720" rIns="91440" bIns="45720" anchor="t">
            <a:spAutoFit/>
          </a:bodyPr>
          <a:lstStyle/>
          <a:p>
            <a:pPr marL="342900" indent="-342900">
              <a:spcBef>
                <a:spcPct val="40000"/>
              </a:spcBef>
              <a:defRPr/>
            </a:pPr>
            <a:r>
              <a:rPr lang="en-GB" sz="2000" b="0" dirty="0">
                <a:latin typeface="Arial"/>
                <a:cs typeface="Arial"/>
              </a:rPr>
              <a:t>Ask your Pupil Support Leader about or drop-in to see</a:t>
            </a:r>
            <a:endParaRPr lang="en-GB" sz="2000" b="0" dirty="0">
              <a:solidFill>
                <a:srgbClr val="00B0F0"/>
              </a:solidFill>
              <a:cs typeface="Arial"/>
            </a:endParaRPr>
          </a:p>
          <a:p>
            <a:pPr marL="342900" indent="-342900">
              <a:spcBef>
                <a:spcPct val="40000"/>
              </a:spcBef>
              <a:defRPr/>
            </a:pPr>
            <a:r>
              <a:rPr lang="en-GB" sz="2000" b="0" dirty="0">
                <a:latin typeface="Arial"/>
                <a:cs typeface="Arial"/>
              </a:rPr>
              <a:t>school nurse</a:t>
            </a:r>
            <a:r>
              <a:rPr lang="en-GB" sz="2000" b="0" dirty="0">
                <a:solidFill>
                  <a:srgbClr val="00B0F0"/>
                </a:solidFill>
                <a:latin typeface="Arial"/>
                <a:cs typeface="Arial"/>
              </a:rPr>
              <a:t> (enter day and time)</a:t>
            </a:r>
            <a:endParaRPr lang="en-GB" sz="2000" b="0" dirty="0">
              <a:solidFill>
                <a:srgbClr val="00B0F0"/>
              </a:solidFill>
              <a:cs typeface="Arial"/>
            </a:endParaRPr>
          </a:p>
        </p:txBody>
      </p:sp>
      <p:pic>
        <p:nvPicPr>
          <p:cNvPr id="12" name="Picture 11" descr="NHS Lothian - white.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583556" y="0"/>
            <a:ext cx="1117363" cy="782154"/>
          </a:xfrm>
          <a:prstGeom prst="rect">
            <a:avLst/>
          </a:prstGeom>
        </p:spPr>
      </p:pic>
      <p:pic>
        <p:nvPicPr>
          <p:cNvPr id="5" name="Picture 4" descr="A cartoon of a person sitting next to a person sitting at a desk&#10;&#10;Description automatically generated">
            <a:extLst>
              <a:ext uri="{FF2B5EF4-FFF2-40B4-BE49-F238E27FC236}">
                <a16:creationId xmlns:a16="http://schemas.microsoft.com/office/drawing/2014/main" xmlns="" id="{01D76875-63B6-E485-18AF-896939016970}"/>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74659" y="1233040"/>
            <a:ext cx="1680153" cy="1657631"/>
          </a:xfrm>
          <a:prstGeom prst="rect">
            <a:avLst/>
          </a:prstGeom>
        </p:spPr>
      </p:pic>
      <p:pic>
        <p:nvPicPr>
          <p:cNvPr id="6" name="Picture 5" descr="A purple pin on a map&#10;&#10;Description automatically generated">
            <a:extLst>
              <a:ext uri="{FF2B5EF4-FFF2-40B4-BE49-F238E27FC236}">
                <a16:creationId xmlns:a16="http://schemas.microsoft.com/office/drawing/2014/main" xmlns="" id="{4692EE4B-502A-6061-B4CB-131FF124C4B4}"/>
              </a:ext>
            </a:extLst>
          </p:cNvPr>
          <p:cNvPicPr>
            <a:picLocks/>
          </p:cNvPicPr>
          <p:nvPr/>
        </p:nvPicPr>
        <p:blipFill>
          <a:blip r:embed="rId6" cstate="print">
            <a:extLst>
              <a:ext uri="{28A0092B-C50C-407E-A947-70E740481C1C}">
                <a14:useLocalDpi xmlns:a14="http://schemas.microsoft.com/office/drawing/2010/main" xmlns="" val="0"/>
              </a:ext>
            </a:extLst>
          </a:blip>
          <a:stretch>
            <a:fillRect/>
          </a:stretch>
        </p:blipFill>
        <p:spPr>
          <a:xfrm>
            <a:off x="385019" y="3074352"/>
            <a:ext cx="1573173" cy="1572892"/>
          </a:xfrm>
          <a:prstGeom prst="rect">
            <a:avLst/>
          </a:prstGeom>
        </p:spPr>
      </p:pic>
      <p:pic>
        <p:nvPicPr>
          <p:cNvPr id="7" name="Picture 6" descr="A clock and calendar with black text&#10;&#10;Description automatically generated">
            <a:extLst>
              <a:ext uri="{FF2B5EF4-FFF2-40B4-BE49-F238E27FC236}">
                <a16:creationId xmlns:a16="http://schemas.microsoft.com/office/drawing/2014/main" xmlns="" id="{75A3009B-4740-6DBD-AB57-CCD093EDAD58}"/>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66220" y="5074140"/>
            <a:ext cx="1606480" cy="1560987"/>
          </a:xfrm>
          <a:prstGeom prst="rect">
            <a:avLst/>
          </a:prstGeom>
        </p:spPr>
      </p:pic>
    </p:spTree>
    <p:extLst>
      <p:ext uri="{BB962C8B-B14F-4D97-AF65-F5344CB8AC3E}">
        <p14:creationId xmlns:p14="http://schemas.microsoft.com/office/powerpoint/2010/main" xmlns="" val="201548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3703899" y="2650602"/>
            <a:ext cx="5127585" cy="1782500"/>
          </a:xfrm>
        </p:spPr>
        <p:txBody>
          <a:bodyPr/>
          <a:lstStyle/>
          <a:p>
            <a:r>
              <a:rPr lang="en-GB" sz="3200" dirty="0">
                <a:cs typeface="Poppins"/>
              </a:rPr>
              <a:t>Where can young people find sexual health services near them</a:t>
            </a:r>
            <a:r>
              <a:rPr lang="en-GB" sz="2800" dirty="0">
                <a:cs typeface="Poppins"/>
              </a:rPr>
              <a:t>?</a:t>
            </a:r>
          </a:p>
        </p:txBody>
      </p:sp>
      <p:sp>
        <p:nvSpPr>
          <p:cNvPr id="4" name="TextBox 3">
            <a:extLst>
              <a:ext uri="{FF2B5EF4-FFF2-40B4-BE49-F238E27FC236}">
                <a16:creationId xmlns:a16="http://schemas.microsoft.com/office/drawing/2014/main" xmlns="" id="{7370696A-BAC7-4308-2200-2ECE52F9B9CF}"/>
              </a:ext>
            </a:extLst>
          </p:cNvPr>
          <p:cNvSpPr txBox="1">
            <a:spLocks noChangeArrowheads="1"/>
          </p:cNvSpPr>
          <p:nvPr/>
        </p:nvSpPr>
        <p:spPr bwMode="auto">
          <a:xfrm>
            <a:off x="0" y="0"/>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6" name="Picture 8">
            <a:extLst>
              <a:ext uri="{FF2B5EF4-FFF2-40B4-BE49-F238E27FC236}">
                <a16:creationId xmlns:a16="http://schemas.microsoft.com/office/drawing/2014/main" xmlns="" id="{98860F00-6A44-EE91-B3FC-D8CCD8984F65}"/>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a:extLst>
              <a:ext uri="{FF2B5EF4-FFF2-40B4-BE49-F238E27FC236}">
                <a16:creationId xmlns:a16="http://schemas.microsoft.com/office/drawing/2014/main" xmlns="" id="{38289D07-0C9C-7AE2-700A-BC6D0CDCB8C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6157" y="2165939"/>
            <a:ext cx="2866800" cy="2945163"/>
          </a:xfrm>
          <a:prstGeom prst="rect">
            <a:avLst/>
          </a:prstGeom>
        </p:spPr>
      </p:pic>
      <p:pic>
        <p:nvPicPr>
          <p:cNvPr id="10" name="Picture 9" descr="NHS Lothian - white.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563678" y="186856"/>
            <a:ext cx="1117363" cy="782154"/>
          </a:xfrm>
          <a:prstGeom prst="rect">
            <a:avLst/>
          </a:prstGeom>
        </p:spPr>
      </p:pic>
    </p:spTree>
  </p:cSld>
  <p:clrMapOvr>
    <a:masterClrMapping/>
  </p:clrMapOvr>
  <p:transition>
    <p:wipe dir="r"/>
  </p:transition>
</p:sld>
</file>

<file path=ppt/theme/theme1.xml><?xml version="1.0" encoding="utf-8"?>
<a:theme xmlns:a="http://schemas.openxmlformats.org/drawingml/2006/main" name="HRpowerpoint">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7030A0"/>
      </a:hlink>
      <a:folHlink>
        <a:srgbClr val="B2B2B2"/>
      </a:folHlink>
    </a:clrScheme>
    <a:fontScheme name="HR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rgbClr val="000066"/>
            </a:solidFill>
            <a:effectLst/>
            <a:latin typeface="Arial" charset="0"/>
          </a:defRPr>
        </a:defPPr>
      </a:lstStyle>
    </a:lnDef>
  </a:objectDefaults>
  <a:extraClrSchemeLst>
    <a:extraClrScheme>
      <a:clrScheme name="HR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R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R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R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R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R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R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E61D19609D9547BFDA879538CDE967" ma:contentTypeVersion="13" ma:contentTypeDescription="Create a new document." ma:contentTypeScope="" ma:versionID="6347122ab48d2fbfe1eb4ce5b8956491">
  <xsd:schema xmlns:xsd="http://www.w3.org/2001/XMLSchema" xmlns:xs="http://www.w3.org/2001/XMLSchema" xmlns:p="http://schemas.microsoft.com/office/2006/metadata/properties" xmlns:ns2="3f1d46a5-c7ce-4c2f-b85e-a6b88e857220" xmlns:ns3="dad5f178-dcfb-47c4-99e5-e7b5d7343cd2" targetNamespace="http://schemas.microsoft.com/office/2006/metadata/properties" ma:root="true" ma:fieldsID="a68b21cf4a338839dfd6b553a2176559" ns2:_="" ns3:_="">
    <xsd:import namespace="3f1d46a5-c7ce-4c2f-b85e-a6b88e857220"/>
    <xsd:import namespace="dad5f178-dcfb-47c4-99e5-e7b5d7343cd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1d46a5-c7ce-4c2f-b85e-a6b88e8572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6ac32b6-d060-42fb-93c0-6c46742e1ae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d5f178-dcfb-47c4-99e5-e7b5d7343cd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3455012-0e97-4f3f-9848-669d05024f7d}" ma:internalName="TaxCatchAll" ma:showField="CatchAllData" ma:web="dad5f178-dcfb-47c4-99e5-e7b5d7343c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ad5f178-dcfb-47c4-99e5-e7b5d7343cd2" xsi:nil="true"/>
    <lcf76f155ced4ddcb4097134ff3c332f xmlns="3f1d46a5-c7ce-4c2f-b85e-a6b88e85722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74286FE-C40C-4957-B3BE-FDB9BE54C380}">
  <ds:schemaRefs>
    <ds:schemaRef ds:uri="http://schemas.microsoft.com/sharepoint/v3/contenttype/forms"/>
  </ds:schemaRefs>
</ds:datastoreItem>
</file>

<file path=customXml/itemProps2.xml><?xml version="1.0" encoding="utf-8"?>
<ds:datastoreItem xmlns:ds="http://schemas.openxmlformats.org/officeDocument/2006/customXml" ds:itemID="{10F1308C-F471-4277-A66C-C94947D827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1d46a5-c7ce-4c2f-b85e-a6b88e857220"/>
    <ds:schemaRef ds:uri="dad5f178-dcfb-47c4-99e5-e7b5d7343c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468646-5B9F-4AFF-9AB0-592A6FC058DD}">
  <ds:schemaRefs>
    <ds:schemaRef ds:uri="48a3cf01-9924-4cd7-a6c7-23001d487023"/>
    <ds:schemaRef ds:uri="http://schemas.microsoft.com/office/2006/documentManagement/types"/>
    <ds:schemaRef ds:uri="http://schemas.microsoft.com/office/infopath/2007/PartnerControls"/>
    <ds:schemaRef ds:uri="http://purl.org/dc/elements/1.1/"/>
    <ds:schemaRef ds:uri="http://purl.org/dc/terms/"/>
    <ds:schemaRef ds:uri="811f619f-0ff2-4d4a-b6b5-28f48116f864"/>
    <ds:schemaRef ds:uri="http://schemas.microsoft.com/office/2006/metadata/properties"/>
    <ds:schemaRef ds:uri="http://www.w3.org/XML/1998/namespace"/>
    <ds:schemaRef ds:uri="http://schemas.openxmlformats.org/package/2006/metadata/core-properties"/>
    <ds:schemaRef ds:uri="http://purl.org/dc/dcmitype/"/>
    <ds:schemaRef ds:uri="dad5f178-dcfb-47c4-99e5-e7b5d7343cd2"/>
    <ds:schemaRef ds:uri="3f1d46a5-c7ce-4c2f-b85e-a6b88e857220"/>
  </ds:schemaRefs>
</ds:datastoreItem>
</file>

<file path=docProps/app.xml><?xml version="1.0" encoding="utf-8"?>
<Properties xmlns="http://schemas.openxmlformats.org/officeDocument/2006/extended-properties" xmlns:vt="http://schemas.openxmlformats.org/officeDocument/2006/docPropsVTypes">
  <Template/>
  <TotalTime>1921</TotalTime>
  <Words>876</Words>
  <Application>Microsoft Office PowerPoint</Application>
  <PresentationFormat>On-screen Show (4:3)</PresentationFormat>
  <Paragraphs>185</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Poppins</vt:lpstr>
      <vt:lpstr>Segoe UI</vt:lpstr>
      <vt:lpstr>Times New Roman</vt:lpstr>
      <vt:lpstr>Calibri</vt:lpstr>
      <vt:lpstr>Helvetica</vt:lpstr>
      <vt:lpstr>HRpowerpoint</vt:lpstr>
      <vt:lpstr>Slide 1</vt:lpstr>
      <vt:lpstr>Healthy Respect at School:</vt:lpstr>
      <vt:lpstr>Slide 3</vt:lpstr>
      <vt:lpstr>This service is confidential</vt:lpstr>
      <vt:lpstr>Slide 5</vt:lpstr>
      <vt:lpstr>From your school nurse you can get:</vt:lpstr>
      <vt:lpstr>From your pupil support officer you can get:</vt:lpstr>
      <vt:lpstr>Slide 8</vt:lpstr>
      <vt:lpstr>Where can young people find sexual health services near them?</vt:lpstr>
      <vt:lpstr>Slide 10</vt:lpstr>
      <vt:lpstr>Get emergency contraception</vt:lpstr>
      <vt:lpstr>Slide 12</vt:lpstr>
      <vt:lpstr>Slide 13</vt:lpstr>
      <vt:lpstr>Slide 14</vt:lpstr>
      <vt:lpstr>Slide 15</vt:lpstr>
      <vt:lpstr>Slide 16</vt:lpstr>
      <vt:lpstr>Slide 17</vt:lpstr>
      <vt:lpstr>Find services near me here</vt:lpstr>
      <vt:lpstr>Slide 19</vt:lpstr>
    </vt:vector>
  </TitlesOfParts>
  <Company>Lothian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 36point bold</dc:title>
  <dc:creator>BallW</dc:creator>
  <cp:lastModifiedBy>lisa.balfe</cp:lastModifiedBy>
  <cp:revision>261</cp:revision>
  <dcterms:created xsi:type="dcterms:W3CDTF">2006-06-01T10:02:42Z</dcterms:created>
  <dcterms:modified xsi:type="dcterms:W3CDTF">2025-04-28T15:30:00Z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0x01010040E61D19609D9547BFDA879538CDE967</vt:lpwstr>
  </property>
  <property fmtid="{D5CDD505-2E9C-101B-9397-08002B2CF9AE}" pid="3" name="MediaServiceImageTags">
    <vt:lpwstr/>
  </property>
</Properties>
</file>