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4"/>
  </p:sldMasterIdLst>
  <p:notesMasterIdLst>
    <p:notesMasterId r:id="rId24"/>
  </p:notesMasterIdLst>
  <p:handoutMasterIdLst>
    <p:handoutMasterId r:id="rId25"/>
  </p:handoutMasterIdLst>
  <p:sldIdLst>
    <p:sldId id="280" r:id="rId5"/>
    <p:sldId id="395" r:id="rId6"/>
    <p:sldId id="396" r:id="rId7"/>
    <p:sldId id="351" r:id="rId8"/>
    <p:sldId id="393" r:id="rId9"/>
    <p:sldId id="363" r:id="rId10"/>
    <p:sldId id="304" r:id="rId11"/>
    <p:sldId id="389" r:id="rId12"/>
    <p:sldId id="399" r:id="rId13"/>
    <p:sldId id="400" r:id="rId14"/>
    <p:sldId id="379" r:id="rId15"/>
    <p:sldId id="402" r:id="rId16"/>
    <p:sldId id="397" r:id="rId17"/>
    <p:sldId id="398" r:id="rId18"/>
    <p:sldId id="368" r:id="rId19"/>
    <p:sldId id="372" r:id="rId20"/>
    <p:sldId id="365" r:id="rId21"/>
    <p:sldId id="401" r:id="rId22"/>
    <p:sldId id="377" r:id="rId23"/>
  </p:sldIdLst>
  <p:sldSz cx="9144000" cy="6858000" type="screen4x3"/>
  <p:notesSz cx="6797675" cy="9926638"/>
  <p:embeddedFontLst>
    <p:embeddedFont>
      <p:font typeface="Poppins" charset="0"/>
      <p:regular r:id="rId26"/>
      <p:bold r:id="rId27"/>
      <p:italic r:id="rId28"/>
      <p:boldItalic r:id="rId29"/>
    </p:embeddedFont>
    <p:embeddedFont>
      <p:font typeface="Calibri" pitchFamily="34" charset="0"/>
      <p:regular r:id="rId30"/>
      <p:bold r:id="rId31"/>
      <p:italic r:id="rId32"/>
      <p:boldItalic r:id="rId33"/>
    </p:embeddedFont>
    <p:embeddedFont>
      <p:font typeface="Helvetica" pitchFamily="34" charset="0"/>
      <p:regular r:id="rId34"/>
      <p:bold r:id="rId35"/>
      <p:italic r:id="rId36"/>
      <p:boldItalic r:id="rId37"/>
    </p:embeddedFont>
  </p:embeddedFontLst>
  <p:defaultTextStyle>
    <a:defPPr>
      <a:defRPr lang="en-US"/>
    </a:defPPr>
    <a:lvl1pPr algn="l" rtl="0" eaLnBrk="0" fontAlgn="base" hangingPunct="0">
      <a:spcBef>
        <a:spcPct val="0"/>
      </a:spcBef>
      <a:spcAft>
        <a:spcPct val="0"/>
      </a:spcAft>
      <a:defRPr sz="3600" b="1" kern="1200">
        <a:solidFill>
          <a:srgbClr val="000066"/>
        </a:solidFill>
        <a:latin typeface="Arial" charset="0"/>
        <a:ea typeface="+mn-ea"/>
        <a:cs typeface="+mn-cs"/>
      </a:defRPr>
    </a:lvl1pPr>
    <a:lvl2pPr marL="457200" algn="l" rtl="0" eaLnBrk="0" fontAlgn="base" hangingPunct="0">
      <a:spcBef>
        <a:spcPct val="0"/>
      </a:spcBef>
      <a:spcAft>
        <a:spcPct val="0"/>
      </a:spcAft>
      <a:defRPr sz="3600" b="1" kern="1200">
        <a:solidFill>
          <a:srgbClr val="000066"/>
        </a:solidFill>
        <a:latin typeface="Arial" charset="0"/>
        <a:ea typeface="+mn-ea"/>
        <a:cs typeface="+mn-cs"/>
      </a:defRPr>
    </a:lvl2pPr>
    <a:lvl3pPr marL="914400" algn="l" rtl="0" eaLnBrk="0" fontAlgn="base" hangingPunct="0">
      <a:spcBef>
        <a:spcPct val="0"/>
      </a:spcBef>
      <a:spcAft>
        <a:spcPct val="0"/>
      </a:spcAft>
      <a:defRPr sz="3600" b="1" kern="1200">
        <a:solidFill>
          <a:srgbClr val="000066"/>
        </a:solidFill>
        <a:latin typeface="Arial" charset="0"/>
        <a:ea typeface="+mn-ea"/>
        <a:cs typeface="+mn-cs"/>
      </a:defRPr>
    </a:lvl3pPr>
    <a:lvl4pPr marL="1371600" algn="l" rtl="0" eaLnBrk="0" fontAlgn="base" hangingPunct="0">
      <a:spcBef>
        <a:spcPct val="0"/>
      </a:spcBef>
      <a:spcAft>
        <a:spcPct val="0"/>
      </a:spcAft>
      <a:defRPr sz="3600" b="1" kern="1200">
        <a:solidFill>
          <a:srgbClr val="000066"/>
        </a:solidFill>
        <a:latin typeface="Arial" charset="0"/>
        <a:ea typeface="+mn-ea"/>
        <a:cs typeface="+mn-cs"/>
      </a:defRPr>
    </a:lvl4pPr>
    <a:lvl5pPr marL="1828800" algn="l" rtl="0" eaLnBrk="0" fontAlgn="base" hangingPunct="0">
      <a:spcBef>
        <a:spcPct val="0"/>
      </a:spcBef>
      <a:spcAft>
        <a:spcPct val="0"/>
      </a:spcAft>
      <a:defRPr sz="3600" b="1" kern="1200">
        <a:solidFill>
          <a:srgbClr val="000066"/>
        </a:solidFill>
        <a:latin typeface="Arial" charset="0"/>
        <a:ea typeface="+mn-ea"/>
        <a:cs typeface="+mn-cs"/>
      </a:defRPr>
    </a:lvl5pPr>
    <a:lvl6pPr marL="2286000" algn="l" defTabSz="914400" rtl="0" eaLnBrk="1" latinLnBrk="0" hangingPunct="1">
      <a:defRPr sz="3600" b="1" kern="1200">
        <a:solidFill>
          <a:srgbClr val="000066"/>
        </a:solidFill>
        <a:latin typeface="Arial" charset="0"/>
        <a:ea typeface="+mn-ea"/>
        <a:cs typeface="+mn-cs"/>
      </a:defRPr>
    </a:lvl6pPr>
    <a:lvl7pPr marL="2743200" algn="l" defTabSz="914400" rtl="0" eaLnBrk="1" latinLnBrk="0" hangingPunct="1">
      <a:defRPr sz="3600" b="1" kern="1200">
        <a:solidFill>
          <a:srgbClr val="000066"/>
        </a:solidFill>
        <a:latin typeface="Arial" charset="0"/>
        <a:ea typeface="+mn-ea"/>
        <a:cs typeface="+mn-cs"/>
      </a:defRPr>
    </a:lvl7pPr>
    <a:lvl8pPr marL="3200400" algn="l" defTabSz="914400" rtl="0" eaLnBrk="1" latinLnBrk="0" hangingPunct="1">
      <a:defRPr sz="3600" b="1" kern="1200">
        <a:solidFill>
          <a:srgbClr val="000066"/>
        </a:solidFill>
        <a:latin typeface="Arial" charset="0"/>
        <a:ea typeface="+mn-ea"/>
        <a:cs typeface="+mn-cs"/>
      </a:defRPr>
    </a:lvl8pPr>
    <a:lvl9pPr marL="3657600" algn="l" defTabSz="914400" rtl="0" eaLnBrk="1" latinLnBrk="0" hangingPunct="1">
      <a:defRPr sz="3600" b="1" kern="1200">
        <a:solidFill>
          <a:srgbClr val="000066"/>
        </a:solidFill>
        <a:latin typeface="Arial" charset="0"/>
        <a:ea typeface="+mn-ea"/>
        <a:cs typeface="+mn-cs"/>
      </a:defRPr>
    </a:lvl9pPr>
  </p:defaultTextStyle>
  <p:extLst>
    <p:ext uri="{EFAFB233-063F-42B5-8137-9DF3F51BA10A}">
      <p15:sldGuideLst xmlns:p15="http://schemas.microsoft.com/office/powerpoint/2012/main" xmlns="">
        <p15:guide id="1" orient="horz" pos="1296">
          <p15:clr>
            <a:srgbClr val="A4A3A4"/>
          </p15:clr>
        </p15:guide>
        <p15:guide id="2" pos="672">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CF912E-68CF-6750-2A90-A7D27B9732B1}" name="Kaye, Steff" initials="KS" userId="S::Steff.Kaye@nhslothian.scot.nhs.uk::7583f133-1f48-4c3a-9c68-f9ba82bb40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3399FF"/>
    <a:srgbClr val="CC00FF"/>
    <a:srgbClr val="00A3E6"/>
    <a:srgbClr val="66FFFF"/>
    <a:srgbClr val="00FFFF"/>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83667" autoAdjust="0"/>
  </p:normalViewPr>
  <p:slideViewPr>
    <p:cSldViewPr snapToGrid="0">
      <p:cViewPr varScale="1">
        <p:scale>
          <a:sx n="92" d="100"/>
          <a:sy n="92" d="100"/>
        </p:scale>
        <p:origin x="-2100" y="-96"/>
      </p:cViewPr>
      <p:guideLst>
        <p:guide orient="horz" pos="1296"/>
        <p:guide pos="672"/>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9.fntdata"/><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5D602DC-F663-4D42-BC49-B261F43D3052}" type="datetimeFigureOut">
              <a:rPr lang="en-GB" smtClean="0"/>
              <a:pPr/>
              <a:t>28/04/2025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293165A-5079-4E8F-8245-6355E6C0A28B}" type="slidenum">
              <a:rPr lang="en-GB" smtClean="0"/>
              <a:pPr/>
              <a:t>‹#›</a:t>
            </a:fld>
            <a:endParaRPr lang="en-GB"/>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1267"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127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6104CC-7D95-4B3C-89B9-02805A2BF6A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yrespect.co.uk/etu/all-about-sex/what-is-sex/what-is-sex-information-for-people-aged-13-or-old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Arial"/>
                <a:cs typeface="Arial"/>
              </a:rPr>
              <a:t>Do not delete – condoms by post come in a regular brown envelope and do not have any identifiable logos on them</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10</a:t>
            </a:fld>
            <a:endParaRPr lang="en-GB"/>
          </a:p>
        </p:txBody>
      </p:sp>
    </p:spTree>
    <p:extLst>
      <p:ext uri="{BB962C8B-B14F-4D97-AF65-F5344CB8AC3E}">
        <p14:creationId xmlns:p14="http://schemas.microsoft.com/office/powerpoint/2010/main" xmlns="" val="99553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latin typeface="Times New Roman"/>
                <a:cs typeface="Times New Roman"/>
              </a:rPr>
              <a:t>Emergency contraception is medicine that can stop a pregnancy from happening after unprotected </a:t>
            </a:r>
            <a:r>
              <a:rPr lang="en-GB" b="1" dirty="0">
                <a:latin typeface="Times New Roman"/>
                <a:cs typeface="Times New Roman"/>
                <a:hlinkClick r:id="rId3"/>
              </a:rPr>
              <a:t>sex</a:t>
            </a:r>
            <a:r>
              <a:rPr lang="en-GB" dirty="0">
                <a:latin typeface="Times New Roman"/>
                <a:cs typeface="Times New Roman"/>
              </a:rPr>
              <a:t> (penis in vagina sex).</a:t>
            </a:r>
          </a:p>
          <a:p>
            <a:r>
              <a:rPr lang="en-GB" dirty="0">
                <a:latin typeface="Times New Roman"/>
                <a:cs typeface="Times New Roman"/>
              </a:rPr>
              <a:t>You need to take emergency contraception as soon as possible after sex.</a:t>
            </a:r>
          </a:p>
          <a:p>
            <a:r>
              <a:rPr lang="en-GB" dirty="0">
                <a:latin typeface="Times New Roman"/>
                <a:cs typeface="Times New Roman"/>
              </a:rPr>
              <a:t>Emergency contraception can work if you take it within 5 days after having unprotected sex.</a:t>
            </a:r>
          </a:p>
          <a:p>
            <a:r>
              <a:rPr lang="en-GB" dirty="0">
                <a:latin typeface="Times New Roman"/>
                <a:cs typeface="Times New Roman"/>
              </a:rPr>
              <a:t>Young people aged 13 and older can access emergency contraception. You will need to give some details – Name, DOB, address, date of last period, when you had unprotected sex. This is a confidential service, the information will stay private unless there is worry you are in danger or you need further support, they may share some information with another professional to keep you safe. </a:t>
            </a:r>
          </a:p>
          <a:p>
            <a:endParaRPr lang="en-GB" dirty="0">
              <a:cs typeface="Times New Roman"/>
            </a:endParaRPr>
          </a:p>
          <a:p>
            <a:r>
              <a:rPr lang="en-GB" dirty="0">
                <a:latin typeface="Times New Roman"/>
                <a:cs typeface="Times New Roman"/>
              </a:rPr>
              <a:t>Speak to a trusted adult to find out more about the best choice for you.</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11</a:t>
            </a:fld>
            <a:endParaRPr lang="en-GB"/>
          </a:p>
        </p:txBody>
      </p:sp>
    </p:spTree>
    <p:extLst>
      <p:ext uri="{BB962C8B-B14F-4D97-AF65-F5344CB8AC3E}">
        <p14:creationId xmlns:p14="http://schemas.microsoft.com/office/powerpoint/2010/main" xmlns="" val="287698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down the slides to find out about each one.</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12</a:t>
            </a:fld>
            <a:endParaRPr lang="en-GB"/>
          </a:p>
        </p:txBody>
      </p:sp>
    </p:spTree>
    <p:extLst>
      <p:ext uri="{BB962C8B-B14F-4D97-AF65-F5344CB8AC3E}">
        <p14:creationId xmlns:p14="http://schemas.microsoft.com/office/powerpoint/2010/main" xmlns="" val="366451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t>This clinic is for young people aged 13 to 18 years old</a:t>
            </a:r>
          </a:p>
          <a:p>
            <a:r>
              <a:rPr lang="en-GB" dirty="0"/>
              <a:t>Staff are welcoming and there to support you </a:t>
            </a:r>
          </a:p>
          <a:p>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13</a:t>
            </a:fld>
            <a:endParaRPr lang="en-GB"/>
          </a:p>
        </p:txBody>
      </p:sp>
    </p:spTree>
    <p:extLst>
      <p:ext uri="{BB962C8B-B14F-4D97-AF65-F5344CB8AC3E}">
        <p14:creationId xmlns:p14="http://schemas.microsoft.com/office/powerpoint/2010/main" xmlns="" val="53426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14</a:t>
            </a:fld>
            <a:endParaRPr lang="en-GB"/>
          </a:p>
        </p:txBody>
      </p:sp>
    </p:spTree>
    <p:extLst>
      <p:ext uri="{BB962C8B-B14F-4D97-AF65-F5344CB8AC3E}">
        <p14:creationId xmlns:p14="http://schemas.microsoft.com/office/powerpoint/2010/main" xmlns="" val="274364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15</a:t>
            </a:fld>
            <a:endParaRPr lang="en-GB"/>
          </a:p>
        </p:txBody>
      </p:sp>
    </p:spTree>
    <p:extLst>
      <p:ext uri="{BB962C8B-B14F-4D97-AF65-F5344CB8AC3E}">
        <p14:creationId xmlns:p14="http://schemas.microsoft.com/office/powerpoint/2010/main" xmlns="" val="252580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latin typeface="Times New Roman"/>
                <a:cs typeface="Times New Roman"/>
              </a:rPr>
              <a:t>Staff are welcoming and there to support you </a:t>
            </a:r>
            <a:endParaRPr lang="en-GB" dirty="0">
              <a:cs typeface="Times New Roman"/>
            </a:endParaRP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16</a:t>
            </a:fld>
            <a:endParaRPr lang="en-GB"/>
          </a:p>
        </p:txBody>
      </p:sp>
    </p:spTree>
    <p:extLst>
      <p:ext uri="{BB962C8B-B14F-4D97-AF65-F5344CB8AC3E}">
        <p14:creationId xmlns:p14="http://schemas.microsoft.com/office/powerpoint/2010/main" xmlns="" val="1274121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17</a:t>
            </a:fld>
            <a:endParaRPr lang="en-GB"/>
          </a:p>
        </p:txBody>
      </p:sp>
    </p:spTree>
    <p:extLst>
      <p:ext uri="{BB962C8B-B14F-4D97-AF65-F5344CB8AC3E}">
        <p14:creationId xmlns:p14="http://schemas.microsoft.com/office/powerpoint/2010/main" xmlns="" val="423653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18</a:t>
            </a:fld>
            <a:endParaRPr lang="en-GB"/>
          </a:p>
        </p:txBody>
      </p:sp>
    </p:spTree>
    <p:extLst>
      <p:ext uri="{BB962C8B-B14F-4D97-AF65-F5344CB8AC3E}">
        <p14:creationId xmlns:p14="http://schemas.microsoft.com/office/powerpoint/2010/main" xmlns="" val="2544879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19</a:t>
            </a:fld>
            <a:endParaRPr lang="en-GB"/>
          </a:p>
        </p:txBody>
      </p:sp>
    </p:spTree>
    <p:extLst>
      <p:ext uri="{BB962C8B-B14F-4D97-AF65-F5344CB8AC3E}">
        <p14:creationId xmlns:p14="http://schemas.microsoft.com/office/powerpoint/2010/main" xmlns="" val="160900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2</a:t>
            </a:fld>
            <a:endParaRPr lang="en-GB"/>
          </a:p>
        </p:txBody>
      </p:sp>
    </p:spTree>
    <p:extLst>
      <p:ext uri="{BB962C8B-B14F-4D97-AF65-F5344CB8AC3E}">
        <p14:creationId xmlns:p14="http://schemas.microsoft.com/office/powerpoint/2010/main" xmlns="" val="42734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a:p>
            <a:endParaRPr lang="en-GB" dirty="0">
              <a:cs typeface="Times New Roman"/>
            </a:endParaRP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3</a:t>
            </a:fld>
            <a:endParaRPr lang="en-GB"/>
          </a:p>
        </p:txBody>
      </p:sp>
    </p:spTree>
    <p:extLst>
      <p:ext uri="{BB962C8B-B14F-4D97-AF65-F5344CB8AC3E}">
        <p14:creationId xmlns:p14="http://schemas.microsoft.com/office/powerpoint/2010/main" xmlns="" val="9278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4</a:t>
            </a:fld>
            <a:endParaRPr lang="en-GB"/>
          </a:p>
        </p:txBody>
      </p:sp>
    </p:spTree>
    <p:extLst>
      <p:ext uri="{BB962C8B-B14F-4D97-AF65-F5344CB8AC3E}">
        <p14:creationId xmlns:p14="http://schemas.microsoft.com/office/powerpoint/2010/main" xmlns="" val="363960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lgn="l"/>
            <a:r>
              <a:rPr lang="en-GB" b="1" i="0" dirty="0">
                <a:solidFill>
                  <a:srgbClr val="142852"/>
                </a:solidFill>
                <a:effectLst/>
                <a:latin typeface="Poppins" panose="00000500000000000000" pitchFamily="2" charset="0"/>
              </a:rPr>
              <a:t>Here are some examples of things that are confidential:</a:t>
            </a:r>
            <a:endParaRPr lang="en-GB" b="0" i="0" dirty="0">
              <a:solidFill>
                <a:srgbClr val="142852"/>
              </a:solidFill>
              <a:effectLst/>
              <a:latin typeface="Poppins" panose="00000500000000000000" pitchFamily="2" charset="0"/>
            </a:endParaRPr>
          </a:p>
          <a:p>
            <a:pPr algn="l">
              <a:buFont typeface="Arial" panose="020B0604020202020204" pitchFamily="34" charset="0"/>
              <a:buChar char="•"/>
            </a:pPr>
            <a:r>
              <a:rPr lang="en-GB" b="0" i="0" dirty="0">
                <a:solidFill>
                  <a:srgbClr val="142852"/>
                </a:solidFill>
                <a:effectLst/>
                <a:latin typeface="Poppins" panose="00000500000000000000" pitchFamily="2" charset="0"/>
              </a:rPr>
              <a:t>test results (for example tests for STIs)</a:t>
            </a:r>
          </a:p>
          <a:p>
            <a:pPr algn="l">
              <a:buFont typeface="Arial" panose="020B0604020202020204" pitchFamily="34" charset="0"/>
              <a:buChar char="•"/>
            </a:pPr>
            <a:r>
              <a:rPr lang="en-GB" b="0" i="0" dirty="0">
                <a:solidFill>
                  <a:srgbClr val="142852"/>
                </a:solidFill>
                <a:effectLst/>
                <a:latin typeface="Poppins" panose="00000500000000000000" pitchFamily="2" charset="0"/>
              </a:rPr>
              <a:t>your contraception choices</a:t>
            </a:r>
          </a:p>
          <a:p>
            <a:pPr algn="l">
              <a:buFont typeface="Arial" panose="020B0604020202020204" pitchFamily="34" charset="0"/>
              <a:buChar char="•"/>
            </a:pPr>
            <a:r>
              <a:rPr lang="en-GB" b="0" i="0" dirty="0">
                <a:solidFill>
                  <a:srgbClr val="142852"/>
                </a:solidFill>
                <a:effectLst/>
                <a:latin typeface="Poppins" panose="00000500000000000000" pitchFamily="2" charset="0"/>
              </a:rPr>
              <a:t>abortion or pregnancy choices</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5</a:t>
            </a:fld>
            <a:endParaRPr lang="en-GB"/>
          </a:p>
        </p:txBody>
      </p:sp>
    </p:spTree>
    <p:extLst>
      <p:ext uri="{BB962C8B-B14F-4D97-AF65-F5344CB8AC3E}">
        <p14:creationId xmlns:p14="http://schemas.microsoft.com/office/powerpoint/2010/main" xmlns="" val="90602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defRPr/>
            </a:pPr>
            <a:r>
              <a:rPr lang="en-GB" sz="1200" b="0" dirty="0">
                <a:solidFill>
                  <a:srgbClr val="142852"/>
                </a:solidFill>
                <a:latin typeface="+mj-lt"/>
                <a:cs typeface="Calibri"/>
              </a:rPr>
              <a:t>Depending on the support </a:t>
            </a:r>
            <a:r>
              <a:rPr lang="en-GB" dirty="0">
                <a:solidFill>
                  <a:srgbClr val="142852"/>
                </a:solidFill>
                <a:latin typeface="+mj-lt"/>
                <a:cs typeface="Calibri"/>
              </a:rPr>
              <a:t>or </a:t>
            </a:r>
            <a:r>
              <a:rPr lang="en-GB" sz="1200" b="0" dirty="0">
                <a:solidFill>
                  <a:srgbClr val="142852"/>
                </a:solidFill>
                <a:latin typeface="+mj-lt"/>
                <a:cs typeface="Calibri"/>
              </a:rPr>
              <a:t>help you need, this could be another nurse, a doctor, a teacher or a youth worker</a:t>
            </a:r>
            <a:r>
              <a:rPr lang="en-GB" sz="1200" b="1" dirty="0">
                <a:solidFill>
                  <a:srgbClr val="142852"/>
                </a:solidFill>
                <a:latin typeface="+mj-lt"/>
                <a:cs typeface="Calibri"/>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srgbClr val="142852"/>
                </a:solidFill>
                <a:latin typeface="+mj-lt"/>
                <a:cs typeface="Poppins" panose="00000500000000000000" pitchFamily="2" charset="0"/>
              </a:rPr>
              <a:t>The worker should let you know </a:t>
            </a:r>
            <a:r>
              <a:rPr lang="en-GB" sz="1200" dirty="0">
                <a:solidFill>
                  <a:srgbClr val="142852"/>
                </a:solidFill>
                <a:latin typeface="+mj-lt"/>
                <a:cs typeface="Poppins" panose="00000500000000000000" pitchFamily="2" charset="0"/>
              </a:rPr>
              <a:t>if they need to share information and who they will talk to.</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6</a:t>
            </a:fld>
            <a:endParaRPr lang="en-GB"/>
          </a:p>
        </p:txBody>
      </p:sp>
    </p:spTree>
    <p:extLst>
      <p:ext uri="{BB962C8B-B14F-4D97-AF65-F5344CB8AC3E}">
        <p14:creationId xmlns:p14="http://schemas.microsoft.com/office/powerpoint/2010/main" xmlns="" val="113207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Find out if you have a school drop in here  at https://www.healthyrespect.co.uk/find-services-near-me/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8</a:t>
            </a:fld>
            <a:endParaRPr lang="en-GB"/>
          </a:p>
        </p:txBody>
      </p:sp>
    </p:spTree>
    <p:extLst>
      <p:ext uri="{BB962C8B-B14F-4D97-AF65-F5344CB8AC3E}">
        <p14:creationId xmlns:p14="http://schemas.microsoft.com/office/powerpoint/2010/main" xmlns="" val="409920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9</a:t>
            </a:fld>
            <a:endParaRPr lang="en-GB"/>
          </a:p>
        </p:txBody>
      </p:sp>
    </p:spTree>
    <p:extLst>
      <p:ext uri="{BB962C8B-B14F-4D97-AF65-F5344CB8AC3E}">
        <p14:creationId xmlns:p14="http://schemas.microsoft.com/office/powerpoint/2010/main" xmlns="" val="412025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0D51E5F-7DEE-42F1-B7C7-47323A256AE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A6C3C49-3169-413F-B626-F1FEFCBF0A1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685800"/>
            <a:ext cx="1901825" cy="58562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685800"/>
            <a:ext cx="5553075" cy="5856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91D484E2-F2E4-4852-A003-A2DFEA6157C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685800"/>
            <a:ext cx="7607300" cy="585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211A34C8-CAA4-486A-B4E9-4DF3F62EC86F}"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073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06680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5C0AB0DC-48B4-45FB-8550-C83B4DB2341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1601462F-4195-4A89-A607-D9D9EEB748A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458A5C77-8318-47CF-B2C8-0380366F897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680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AA02BFE9-4116-41B1-9A95-E6B5767F264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9"/>
          <p:cNvSpPr>
            <a:spLocks noGrp="1" noChangeArrowheads="1"/>
          </p:cNvSpPr>
          <p:nvPr>
            <p:ph type="sldNum" sz="quarter" idx="10"/>
          </p:nvPr>
        </p:nvSpPr>
        <p:spPr>
          <a:ln/>
        </p:spPr>
        <p:txBody>
          <a:bodyPr/>
          <a:lstStyle>
            <a:lvl1pPr>
              <a:defRPr/>
            </a:lvl1pPr>
          </a:lstStyle>
          <a:p>
            <a:pPr>
              <a:defRPr/>
            </a:pPr>
            <a:fld id="{C7D23DB6-8394-4137-AFE3-3BACBC6C330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84432D8B-5281-43D1-9326-C7ECF2BDAAD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CD1E896A-27DD-4310-B1CA-553EE23A56F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4B4B04DE-CB76-4267-A4FF-7E26BE4430D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96FD6BB-8D6C-4A75-9A63-630A455B42A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066800" y="685800"/>
            <a:ext cx="76073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07300" cy="4484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3" name="Rectangle 9"/>
          <p:cNvSpPr>
            <a:spLocks noGrp="1" noChangeArrowheads="1"/>
          </p:cNvSpPr>
          <p:nvPr>
            <p:ph type="sldNum" sz="quarter" idx="4"/>
          </p:nvPr>
        </p:nvSpPr>
        <p:spPr bwMode="auto">
          <a:xfrm>
            <a:off x="4572000" y="381000"/>
            <a:ext cx="22098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Helvetica" pitchFamily="34" charset="0"/>
              </a:defRPr>
            </a:lvl1pPr>
          </a:lstStyle>
          <a:p>
            <a:pPr>
              <a:defRPr/>
            </a:pPr>
            <a:fld id="{931BB36C-F26A-402E-A329-5AF9C1122BB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p:titleStyle>
    <p:body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yrespect.co.uk/get-emergency-contracep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bing.com/maps?osid=5ceab6c9-08e2-4ffd-b321-6058834a2f1f&amp;cp=55.944093~-3.203652&amp;lvl=16&amp;pi=0&amp;imgid=a66e4f5d-0287-42cd-97c0-1c9721c64c1f&amp;v=2&amp;sV=2&amp;form=S0002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bing.com/maps?&amp;ty=18&amp;q=Pennywell%20All%20Care%20Centre%20PACC,%201%20Macmillan%20Crescent,%20Edinburgh%20Eh4%204Wl,%20United%20Kingdom,%20Edinburgh,%20Scotland&amp;ss=ypid.YN1029x7779725915263816776&amp;mb=55.974534~-3.261877~55.969352~-3.24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bing.com/maps?osid=40ad63ec-1d92-4050-8110-fde04463e244&amp;cp=55.942639~-2.957575&amp;lvl=16&amp;pi=0&amp;imgid=7259756f-e08f-40fa-b397-8d8c669de000&amp;v=2&amp;sV=2&amp;form=S0002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bing.com/maps?osid=68f3da11-5819-4678-94ed-5cda3e4bd344&amp;cp=55.892154~-3.07453&amp;lvl=17&amp;pi=0&amp;v=2&amp;sV=2&amp;form=S0002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maps?osid=a9baff5e-5629-4db4-9065-2ed6c1ec3424&amp;cp=55.883784~-3.51541&amp;lvl=19.0&amp;imgid=53d2171d-e6f3-414d-bb63-9d965de87817&amp;v=2&amp;sV=2&amp;form=S0002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yrespect.co.uk/find-services-near-me/" TargetMode="External"/><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healthyrespect.co.uk/what-to-expect-from-services/"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yrespect.co.uk/find-services-near-me/"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40446" y="1713613"/>
            <a:ext cx="7997356" cy="1138526"/>
          </a:xfrm>
        </p:spPr>
        <p:txBody>
          <a:bodyPr/>
          <a:lstStyle/>
          <a:p>
            <a:r>
              <a:rPr lang="en-GB" sz="3200" b="0" dirty="0"/>
              <a:t/>
            </a:r>
            <a:br>
              <a:rPr lang="en-GB" sz="3200" b="0" dirty="0"/>
            </a:br>
            <a:r>
              <a:rPr lang="en-GB" sz="3200" dirty="0"/>
              <a:t>Sexual </a:t>
            </a:r>
            <a:r>
              <a:rPr lang="en-GB" sz="3200" dirty="0">
                <a:cs typeface="Poppins" panose="00000500000000000000" pitchFamily="2" charset="0"/>
              </a:rPr>
              <a:t>health services for </a:t>
            </a:r>
            <a:br>
              <a:rPr lang="en-GB" sz="3200" dirty="0">
                <a:cs typeface="Poppins" panose="00000500000000000000" pitchFamily="2" charset="0"/>
              </a:rPr>
            </a:br>
            <a:r>
              <a:rPr lang="en-GB" sz="3200" dirty="0">
                <a:cs typeface="Poppins" panose="00000500000000000000" pitchFamily="2" charset="0"/>
              </a:rPr>
              <a:t>young people</a:t>
            </a:r>
          </a:p>
        </p:txBody>
      </p:sp>
      <p:sp>
        <p:nvSpPr>
          <p:cNvPr id="4" name="TextBox 3">
            <a:extLst>
              <a:ext uri="{FF2B5EF4-FFF2-40B4-BE49-F238E27FC236}">
                <a16:creationId xmlns:a16="http://schemas.microsoft.com/office/drawing/2014/main" xmlns="" id="{E8674C8B-9DFE-FFA8-7316-F6473C91BC90}"/>
              </a:ext>
            </a:extLst>
          </p:cNvPr>
          <p:cNvSpPr txBox="1">
            <a:spLocks noChangeArrowheads="1"/>
          </p:cNvSpPr>
          <p:nvPr/>
        </p:nvSpPr>
        <p:spPr bwMode="auto">
          <a:xfrm rot="16200000">
            <a:off x="-3089436" y="3043063"/>
            <a:ext cx="6818952" cy="737771"/>
          </a:xfrm>
          <a:prstGeom prst="rect">
            <a:avLst/>
          </a:prstGeom>
          <a:solidFill>
            <a:srgbClr val="000066"/>
          </a:solidFill>
          <a:ln>
            <a:noFill/>
          </a:ln>
        </p:spPr>
        <p:txBody>
          <a:bodyPr wrap="square" lIns="91440" tIns="45720" rIns="91440" bIns="45720" anchor="t">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cs typeface="Arial"/>
            </a:endParaRPr>
          </a:p>
        </p:txBody>
      </p:sp>
      <p:pic>
        <p:nvPicPr>
          <p:cNvPr id="15" name="Picture 14">
            <a:extLst>
              <a:ext uri="{FF2B5EF4-FFF2-40B4-BE49-F238E27FC236}">
                <a16:creationId xmlns:a16="http://schemas.microsoft.com/office/drawing/2014/main" xmlns="" id="{EC7C8405-33FA-879F-935A-FD445778FD08}"/>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169" t="32432" r="21211" b="33329"/>
          <a:stretch/>
        </p:blipFill>
        <p:spPr>
          <a:xfrm>
            <a:off x="5717509" y="6012969"/>
            <a:ext cx="1313019" cy="585149"/>
          </a:xfrm>
          <a:prstGeom prst="rect">
            <a:avLst/>
          </a:prstGeom>
        </p:spPr>
      </p:pic>
      <p:sp>
        <p:nvSpPr>
          <p:cNvPr id="16" name="Text Box 7">
            <a:extLst>
              <a:ext uri="{FF2B5EF4-FFF2-40B4-BE49-F238E27FC236}">
                <a16:creationId xmlns:a16="http://schemas.microsoft.com/office/drawing/2014/main" xmlns="" id="{AA4C0F92-9993-CC47-DF9B-0AF65C0C94F5}"/>
              </a:ext>
            </a:extLst>
          </p:cNvPr>
          <p:cNvSpPr txBox="1">
            <a:spLocks noChangeArrowheads="1"/>
          </p:cNvSpPr>
          <p:nvPr/>
        </p:nvSpPr>
        <p:spPr bwMode="auto">
          <a:xfrm>
            <a:off x="2894207" y="6167727"/>
            <a:ext cx="26685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000066"/>
                </a:solidFill>
                <a:latin typeface="Poppins"/>
                <a:cs typeface="Poppins"/>
              </a:rPr>
              <a:t>In partnership with </a:t>
            </a:r>
          </a:p>
        </p:txBody>
      </p:sp>
      <p:pic>
        <p:nvPicPr>
          <p:cNvPr id="17" name="Picture 16">
            <a:extLst>
              <a:ext uri="{FF2B5EF4-FFF2-40B4-BE49-F238E27FC236}">
                <a16:creationId xmlns:a16="http://schemas.microsoft.com/office/drawing/2014/main" xmlns="" id="{250B37F0-AB91-75AC-E967-89065DDF614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85242" y="5878757"/>
            <a:ext cx="1752560" cy="689020"/>
          </a:xfrm>
          <a:prstGeom prst="rect">
            <a:avLst/>
          </a:prstGeom>
        </p:spPr>
      </p:pic>
      <p:pic>
        <p:nvPicPr>
          <p:cNvPr id="6" name="Picture 5" descr="A group of icons of different colors&#10;&#10;Description automatically generated with medium confidence">
            <a:extLst>
              <a:ext uri="{FF2B5EF4-FFF2-40B4-BE49-F238E27FC236}">
                <a16:creationId xmlns:a16="http://schemas.microsoft.com/office/drawing/2014/main" xmlns="" id="{3A0A73BC-21CA-0B2E-6065-FBE203E7B34F}"/>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b="50881"/>
          <a:stretch/>
        </p:blipFill>
        <p:spPr>
          <a:xfrm>
            <a:off x="1126203" y="3205092"/>
            <a:ext cx="3569337" cy="986723"/>
          </a:xfrm>
          <a:prstGeom prst="rect">
            <a:avLst/>
          </a:prstGeom>
        </p:spPr>
      </p:pic>
      <p:pic>
        <p:nvPicPr>
          <p:cNvPr id="8" name="Picture 7" descr="A group of icons of different colors&#10;&#10;Description automatically generated with medium confidence">
            <a:extLst>
              <a:ext uri="{FF2B5EF4-FFF2-40B4-BE49-F238E27FC236}">
                <a16:creationId xmlns:a16="http://schemas.microsoft.com/office/drawing/2014/main" xmlns="" id="{07B7D27D-B019-9798-A7D2-885AA686A4B5}"/>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9120"/>
          <a:stretch/>
        </p:blipFill>
        <p:spPr>
          <a:xfrm>
            <a:off x="4695540" y="3205092"/>
            <a:ext cx="3445797" cy="986723"/>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xmlns="" id="{07FA91C2-79FA-EC50-18DA-CF263DF4D3BB}"/>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418416" y="126727"/>
            <a:ext cx="2747986" cy="12823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0464" y="2171474"/>
            <a:ext cx="4837797" cy="2757948"/>
          </a:xfrm>
          <a:noFill/>
          <a:ln w="19050">
            <a:noFill/>
          </a:ln>
        </p:spPr>
        <p:txBody>
          <a:bodyPr/>
          <a:lstStyle/>
          <a:p>
            <a:pPr marL="0" indent="0">
              <a:spcBef>
                <a:spcPts val="0"/>
              </a:spcBef>
              <a:buNone/>
            </a:pPr>
            <a:endParaRPr lang="en-GB" sz="2400" dirty="0">
              <a:latin typeface="+mj-lt"/>
              <a:cs typeface="Poppins" panose="00000500000000000000" pitchFamily="2" charset="0"/>
            </a:endParaRPr>
          </a:p>
          <a:p>
            <a:pPr marL="0" indent="0">
              <a:buNone/>
            </a:pPr>
            <a:endParaRPr lang="en-GB" b="1" dirty="0">
              <a:cs typeface="Arial"/>
            </a:endParaRPr>
          </a:p>
          <a:p>
            <a:pPr marL="0" indent="0">
              <a:buNone/>
            </a:pPr>
            <a:endParaRPr lang="en-GB" dirty="0">
              <a:cs typeface="Arial"/>
            </a:endParaRPr>
          </a:p>
          <a:p>
            <a:endParaRPr lang="en-GB" dirty="0"/>
          </a:p>
        </p:txBody>
      </p:sp>
      <p:sp>
        <p:nvSpPr>
          <p:cNvPr id="2" name="TextBox 1">
            <a:extLst>
              <a:ext uri="{FF2B5EF4-FFF2-40B4-BE49-F238E27FC236}">
                <a16:creationId xmlns:a16="http://schemas.microsoft.com/office/drawing/2014/main" xmlns="" id="{0210C8D4-B283-BF03-389D-BED6C2D0B7C3}"/>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sp>
        <p:nvSpPr>
          <p:cNvPr id="6" name="TextBox 5">
            <a:extLst>
              <a:ext uri="{FF2B5EF4-FFF2-40B4-BE49-F238E27FC236}">
                <a16:creationId xmlns:a16="http://schemas.microsoft.com/office/drawing/2014/main" xmlns="" id="{AB962BCF-CD8D-4EC9-572B-72C141540FC3}"/>
              </a:ext>
            </a:extLst>
          </p:cNvPr>
          <p:cNvSpPr txBox="1"/>
          <p:nvPr/>
        </p:nvSpPr>
        <p:spPr>
          <a:xfrm>
            <a:off x="314324" y="1608290"/>
            <a:ext cx="7915275" cy="584775"/>
          </a:xfrm>
          <a:prstGeom prst="rect">
            <a:avLst/>
          </a:prstGeom>
          <a:noFill/>
        </p:spPr>
        <p:txBody>
          <a:bodyPr wrap="square">
            <a:spAutoFit/>
          </a:bodyPr>
          <a:lstStyle/>
          <a:p>
            <a:pPr marL="0" indent="0">
              <a:buNone/>
            </a:pPr>
            <a:r>
              <a:rPr lang="en-GB" sz="3200" b="1" dirty="0">
                <a:solidFill>
                  <a:srgbClr val="002060"/>
                </a:solidFill>
                <a:latin typeface="+mj-lt"/>
                <a:cs typeface="Poppins" panose="00000500000000000000" pitchFamily="2" charset="0"/>
              </a:rPr>
              <a:t>Get free condoms</a:t>
            </a:r>
          </a:p>
        </p:txBody>
      </p:sp>
      <p:pic>
        <p:nvPicPr>
          <p:cNvPr id="7" name="Picture 22">
            <a:extLst>
              <a:ext uri="{FF2B5EF4-FFF2-40B4-BE49-F238E27FC236}">
                <a16:creationId xmlns:a16="http://schemas.microsoft.com/office/drawing/2014/main" xmlns="" id="{40EA7302-1A09-9017-8F04-18FE825EA6AF}"/>
              </a:ext>
            </a:extLst>
          </p:cNvPr>
          <p:cNvPicPr>
            <a:picLocks noChangeAspect="1" noChangeArrowheads="1"/>
          </p:cNvPicPr>
          <p:nvPr/>
        </p:nvPicPr>
        <p:blipFill>
          <a:blip r:embed="rId3" cstate="print">
            <a:lum bright="10000" contrast="10000"/>
            <a:extLst>
              <a:ext uri="{28A0092B-C50C-407E-A947-70E740481C1C}">
                <a14:useLocalDpi xmlns:a14="http://schemas.microsoft.com/office/drawing/2010/main" xmlns=""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A blue and white logo&#10;&#10;Description automatically generated">
            <a:extLst>
              <a:ext uri="{FF2B5EF4-FFF2-40B4-BE49-F238E27FC236}">
                <a16:creationId xmlns:a16="http://schemas.microsoft.com/office/drawing/2014/main" xmlns="" id="{A883FF3B-1842-897E-3B45-FF63F917EE50}"/>
              </a:ext>
            </a:extLst>
          </p:cNvPr>
          <p:cNvPicPr>
            <a:picLocks noChangeAspect="1"/>
          </p:cNvPicPr>
          <p:nvPr/>
        </p:nvPicPr>
        <p:blipFill>
          <a:blip r:embed="rId4" cstate="print">
            <a:extLst>
              <a:ext uri="{28A0092B-C50C-407E-A947-70E740481C1C}">
                <a14:useLocalDpi xmlns:a14="http://schemas.microsoft.com/office/drawing/2010/main" xmlns="" val="0"/>
              </a:ext>
            </a:extLst>
          </a:blip>
          <a:srcRect r="1546" b="-842"/>
          <a:stretch/>
        </p:blipFill>
        <p:spPr>
          <a:xfrm>
            <a:off x="579500" y="2798811"/>
            <a:ext cx="2957463" cy="1135453"/>
          </a:xfrm>
          <a:prstGeom prst="rect">
            <a:avLst/>
          </a:prstGeom>
        </p:spPr>
      </p:pic>
      <p:sp>
        <p:nvSpPr>
          <p:cNvPr id="12" name="TextBox 11">
            <a:extLst>
              <a:ext uri="{FF2B5EF4-FFF2-40B4-BE49-F238E27FC236}">
                <a16:creationId xmlns:a16="http://schemas.microsoft.com/office/drawing/2014/main" xmlns="" id="{9FEBFFAF-7050-3311-95BA-4404B158D56A}"/>
              </a:ext>
            </a:extLst>
          </p:cNvPr>
          <p:cNvSpPr txBox="1"/>
          <p:nvPr/>
        </p:nvSpPr>
        <p:spPr>
          <a:xfrm>
            <a:off x="314324" y="4230884"/>
            <a:ext cx="4572000" cy="584775"/>
          </a:xfrm>
          <a:prstGeom prst="rect">
            <a:avLst/>
          </a:prstGeom>
          <a:noFill/>
        </p:spPr>
        <p:txBody>
          <a:bodyPr wrap="square">
            <a:spAutoFit/>
          </a:bodyPr>
          <a:lstStyle/>
          <a:p>
            <a:pPr marL="0" indent="0">
              <a:buFontTx/>
              <a:buNone/>
            </a:pPr>
            <a:r>
              <a:rPr lang="en-GB" sz="3200" kern="0" dirty="0">
                <a:cs typeface="Poppins" panose="00000500000000000000" pitchFamily="2" charset="0"/>
              </a:rPr>
              <a:t>a</a:t>
            </a:r>
            <a:r>
              <a:rPr lang="en-GB" sz="3200" b="1" kern="0" dirty="0">
                <a:cs typeface="Poppins" panose="00000500000000000000" pitchFamily="2" charset="0"/>
              </a:rPr>
              <a:t>t </a:t>
            </a:r>
            <a:r>
              <a:rPr lang="en-GB" sz="3200" b="1" dirty="0">
                <a:cs typeface="Poppins" panose="00000500000000000000" pitchFamily="2" charset="0"/>
              </a:rPr>
              <a:t>c:card </a:t>
            </a:r>
            <a:r>
              <a:rPr lang="en-GB" sz="3200" b="1" kern="0" dirty="0">
                <a:cs typeface="Poppins" panose="00000500000000000000" pitchFamily="2" charset="0"/>
              </a:rPr>
              <a:t>points </a:t>
            </a:r>
          </a:p>
        </p:txBody>
      </p:sp>
      <p:pic>
        <p:nvPicPr>
          <p:cNvPr id="13" name="Picture 12" descr="Envelope Icon Vector Illustration 425300 Vector Art at Vecteezy">
            <a:extLst>
              <a:ext uri="{FF2B5EF4-FFF2-40B4-BE49-F238E27FC236}">
                <a16:creationId xmlns:a16="http://schemas.microsoft.com/office/drawing/2014/main" xmlns="" id="{C7DD7C0A-D277-1E97-8EF5-A7626A2A82D0}"/>
              </a:ext>
            </a:extLst>
          </p:cNvPr>
          <p:cNvPicPr/>
          <p:nvPr/>
        </p:nvPicPr>
        <p:blipFill rotWithShape="1">
          <a:blip r:embed="rId5" cstate="print">
            <a:extLst>
              <a:ext uri="{28A0092B-C50C-407E-A947-70E740481C1C}">
                <a14:useLocalDpi xmlns:a14="http://schemas.microsoft.com/office/drawing/2010/main" xmlns="" val="0"/>
              </a:ext>
            </a:extLst>
          </a:blip>
          <a:srcRect l="8696" t="18060" r="8696" b="19063"/>
          <a:stretch/>
        </p:blipFill>
        <p:spPr bwMode="auto">
          <a:xfrm>
            <a:off x="5508985" y="2646442"/>
            <a:ext cx="2154740" cy="1439133"/>
          </a:xfrm>
          <a:prstGeom prst="rect">
            <a:avLst/>
          </a:prstGeom>
          <a:noFill/>
          <a:ln>
            <a:noFill/>
          </a:ln>
          <a:extLst>
            <a:ext uri="{53640926-AAD7-44D8-BBD7-CCE9431645EC}">
              <a14:shadowObscured xmlns:a14="http://schemas.microsoft.com/office/drawing/2010/main" xmlns=""/>
            </a:ext>
          </a:extLst>
        </p:spPr>
      </p:pic>
      <p:sp>
        <p:nvSpPr>
          <p:cNvPr id="17" name="TextBox 16">
            <a:extLst>
              <a:ext uri="{FF2B5EF4-FFF2-40B4-BE49-F238E27FC236}">
                <a16:creationId xmlns:a16="http://schemas.microsoft.com/office/drawing/2014/main" xmlns="" id="{0AEF1909-DB81-C4F6-0A14-8D39FA9C6A91}"/>
              </a:ext>
            </a:extLst>
          </p:cNvPr>
          <p:cNvSpPr txBox="1"/>
          <p:nvPr/>
        </p:nvSpPr>
        <p:spPr>
          <a:xfrm>
            <a:off x="5612070" y="4211558"/>
            <a:ext cx="2288918" cy="1138773"/>
          </a:xfrm>
          <a:prstGeom prst="rect">
            <a:avLst/>
          </a:prstGeom>
          <a:noFill/>
        </p:spPr>
        <p:txBody>
          <a:bodyPr wrap="square">
            <a:spAutoFit/>
          </a:bodyPr>
          <a:lstStyle/>
          <a:p>
            <a:pPr marL="0" indent="0">
              <a:buFontTx/>
              <a:buNone/>
            </a:pPr>
            <a:r>
              <a:rPr lang="en-GB" sz="3200" b="1" kern="0" dirty="0">
                <a:cs typeface="Poppins" panose="00000500000000000000" pitchFamily="2" charset="0"/>
              </a:rPr>
              <a:t>by post. </a:t>
            </a:r>
          </a:p>
          <a:p>
            <a:pPr marL="0" indent="0">
              <a:buFontTx/>
              <a:buNone/>
            </a:pPr>
            <a:endParaRPr lang="en-GB" b="0" kern="0" dirty="0">
              <a:cs typeface="Arial"/>
            </a:endParaRPr>
          </a:p>
        </p:txBody>
      </p:sp>
      <p:sp>
        <p:nvSpPr>
          <p:cNvPr id="19" name="TextBox 18">
            <a:extLst>
              <a:ext uri="{FF2B5EF4-FFF2-40B4-BE49-F238E27FC236}">
                <a16:creationId xmlns:a16="http://schemas.microsoft.com/office/drawing/2014/main" xmlns="" id="{F5B087A5-8462-829F-7620-5C3C9B62F684}"/>
              </a:ext>
            </a:extLst>
          </p:cNvPr>
          <p:cNvSpPr txBox="1"/>
          <p:nvPr/>
        </p:nvSpPr>
        <p:spPr>
          <a:xfrm>
            <a:off x="2300287" y="5892561"/>
            <a:ext cx="5472114" cy="461665"/>
          </a:xfrm>
          <a:prstGeom prst="rect">
            <a:avLst/>
          </a:prstGeom>
          <a:noFill/>
        </p:spPr>
        <p:txBody>
          <a:bodyPr wrap="square">
            <a:spAutoFit/>
          </a:bodyPr>
          <a:lstStyle/>
          <a:p>
            <a:pPr marL="0" indent="0">
              <a:buFontTx/>
              <a:buNone/>
            </a:pPr>
            <a:r>
              <a:rPr lang="en-GB" sz="2400" kern="0" dirty="0">
                <a:latin typeface="+mn-lt"/>
                <a:cs typeface="Poppins" panose="00000500000000000000" pitchFamily="2" charset="0"/>
              </a:rPr>
              <a:t>Scan code or </a:t>
            </a:r>
            <a:r>
              <a:rPr lang="en-GB" sz="2400" kern="0" dirty="0">
                <a:solidFill>
                  <a:srgbClr val="00A3E6"/>
                </a:solidFill>
                <a:latin typeface="+mn-lt"/>
                <a:cs typeface="Poppins" panose="00000500000000000000" pitchFamily="2" charset="0"/>
              </a:rPr>
              <a:t>visit ccard.org.uk</a:t>
            </a:r>
          </a:p>
        </p:txBody>
      </p:sp>
      <p:pic>
        <p:nvPicPr>
          <p:cNvPr id="20" name="Content Placeholder 5" descr="A qr code with dots&#10;&#10;Description automatically generated">
            <a:extLst>
              <a:ext uri="{FF2B5EF4-FFF2-40B4-BE49-F238E27FC236}">
                <a16:creationId xmlns:a16="http://schemas.microsoft.com/office/drawing/2014/main" xmlns="" id="{FE7848E2-7AEA-20C5-25C0-FBE1F8E67128}"/>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583344" y="5078139"/>
            <a:ext cx="1506920" cy="1506920"/>
          </a:xfrm>
          <a:prstGeom prst="rect">
            <a:avLst/>
          </a:prstGeom>
          <a:noFill/>
          <a:ln w="9525">
            <a:noFill/>
            <a:miter lim="800000"/>
            <a:headEnd/>
            <a:tailEnd/>
          </a:ln>
        </p:spPr>
      </p:pic>
    </p:spTree>
    <p:extLst>
      <p:ext uri="{BB962C8B-B14F-4D97-AF65-F5344CB8AC3E}">
        <p14:creationId xmlns:p14="http://schemas.microsoft.com/office/powerpoint/2010/main" xmlns="" val="85493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42889" y="1436121"/>
            <a:ext cx="9301162" cy="692263"/>
          </a:xfrm>
        </p:spPr>
        <p:txBody>
          <a:bodyPr/>
          <a:lstStyle/>
          <a:p>
            <a:r>
              <a:rPr lang="en-GB" sz="3200" dirty="0">
                <a:cs typeface="Poppins" panose="00000500000000000000" pitchFamily="2" charset="0"/>
              </a:rPr>
              <a:t>Get emergency contraception</a:t>
            </a:r>
          </a:p>
        </p:txBody>
      </p:sp>
      <p:sp>
        <p:nvSpPr>
          <p:cNvPr id="10" name="Rectangle 9"/>
          <p:cNvSpPr/>
          <p:nvPr/>
        </p:nvSpPr>
        <p:spPr>
          <a:xfrm>
            <a:off x="763911" y="6008920"/>
            <a:ext cx="6899814" cy="461665"/>
          </a:xfrm>
          <a:prstGeom prst="rect">
            <a:avLst/>
          </a:prstGeom>
        </p:spPr>
        <p:txBody>
          <a:bodyPr wrap="square">
            <a:spAutoFit/>
          </a:bodyPr>
          <a:lstStyle/>
          <a:p>
            <a:r>
              <a:rPr lang="en-GB" sz="2400" dirty="0">
                <a:latin typeface="+mj-lt"/>
                <a:cs typeface="Poppins" panose="00000500000000000000" pitchFamily="2" charset="0"/>
              </a:rPr>
              <a:t>Scan code or find more </a:t>
            </a:r>
            <a:r>
              <a:rPr lang="en-GB" sz="2400" dirty="0">
                <a:latin typeface="+mj-lt"/>
                <a:cs typeface="Poppins" panose="00000500000000000000" pitchFamily="2" charset="0"/>
                <a:hlinkClick r:id="rId3"/>
              </a:rPr>
              <a:t>here</a:t>
            </a:r>
            <a:endParaRPr lang="en-GB" sz="2400" dirty="0">
              <a:solidFill>
                <a:srgbClr val="002060"/>
              </a:solidFill>
              <a:latin typeface="+mj-lt"/>
              <a:cs typeface="Poppins" panose="00000500000000000000" pitchFamily="2"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l="1916" t="5861" r="5522" b="2964"/>
          <a:stretch/>
        </p:blipFill>
        <p:spPr>
          <a:xfrm>
            <a:off x="638842" y="2697493"/>
            <a:ext cx="2562004" cy="2617457"/>
          </a:xfrm>
          <a:prstGeom prst="rect">
            <a:avLst/>
          </a:prstGeom>
        </p:spPr>
      </p:pic>
      <p:pic>
        <p:nvPicPr>
          <p:cNvPr id="6" name="Picture 5" descr="A qr code with dots&#10;&#10;Description automatically generated">
            <a:extLst>
              <a:ext uri="{FF2B5EF4-FFF2-40B4-BE49-F238E27FC236}">
                <a16:creationId xmlns:a16="http://schemas.microsoft.com/office/drawing/2014/main" xmlns="" id="{FFF8AEF5-1B0E-80C3-9E88-D939923D919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930294" y="4692281"/>
            <a:ext cx="1772513" cy="1772513"/>
          </a:xfrm>
          <a:prstGeom prst="rect">
            <a:avLst/>
          </a:prstGeom>
        </p:spPr>
      </p:pic>
      <p:sp>
        <p:nvSpPr>
          <p:cNvPr id="2" name="TextBox 1">
            <a:extLst>
              <a:ext uri="{FF2B5EF4-FFF2-40B4-BE49-F238E27FC236}">
                <a16:creationId xmlns:a16="http://schemas.microsoft.com/office/drawing/2014/main" xmlns="" id="{B90E4EAA-F181-72BB-6BE2-2E94633BD727}"/>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5" name="Picture 22">
            <a:extLst>
              <a:ext uri="{FF2B5EF4-FFF2-40B4-BE49-F238E27FC236}">
                <a16:creationId xmlns:a16="http://schemas.microsoft.com/office/drawing/2014/main" xmlns="" id="{CD79CA06-630B-BCE3-1F9D-0973CCC6112A}"/>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xmlns=""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70EF53E3-C459-C505-6E66-8DBD9BC32013}"/>
              </a:ext>
            </a:extLst>
          </p:cNvPr>
          <p:cNvSpPr txBox="1"/>
          <p:nvPr/>
        </p:nvSpPr>
        <p:spPr>
          <a:xfrm>
            <a:off x="3557144" y="3560520"/>
            <a:ext cx="4772024" cy="830997"/>
          </a:xfrm>
          <a:prstGeom prst="rect">
            <a:avLst/>
          </a:prstGeom>
          <a:noFill/>
        </p:spPr>
        <p:txBody>
          <a:bodyPr wrap="square">
            <a:spAutoFit/>
          </a:bodyPr>
          <a:lstStyle/>
          <a:p>
            <a:r>
              <a:rPr lang="en-GB" sz="2400" dirty="0">
                <a:cs typeface="Poppins" panose="00000500000000000000" pitchFamily="2" charset="0"/>
              </a:rPr>
              <a:t>Free from any pharmacy or Healthy Respect + clinic</a:t>
            </a:r>
            <a:endParaRPr lang="en-GB" sz="2400" dirty="0"/>
          </a:p>
        </p:txBody>
      </p:sp>
    </p:spTree>
    <p:extLst>
      <p:ext uri="{BB962C8B-B14F-4D97-AF65-F5344CB8AC3E}">
        <p14:creationId xmlns:p14="http://schemas.microsoft.com/office/powerpoint/2010/main" xmlns="" val="224171532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background with white text&#10;&#10;Description automatically generated">
            <a:extLst>
              <a:ext uri="{FF2B5EF4-FFF2-40B4-BE49-F238E27FC236}">
                <a16:creationId xmlns:a16="http://schemas.microsoft.com/office/drawing/2014/main" xmlns="" id="{88CDEEDB-6B15-EE27-26FA-071019A7603B}"/>
              </a:ext>
            </a:extLst>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131469" y="5593243"/>
            <a:ext cx="2556133" cy="1015899"/>
          </a:xfrm>
        </p:spPr>
      </p:pic>
      <p:pic>
        <p:nvPicPr>
          <p:cNvPr id="7" name="Picture 6" descr="A group of people standing together&#10;&#10;Description automatically generated">
            <a:extLst>
              <a:ext uri="{FF2B5EF4-FFF2-40B4-BE49-F238E27FC236}">
                <a16:creationId xmlns:a16="http://schemas.microsoft.com/office/drawing/2014/main" xmlns="" id="{2203CA24-49D1-79AD-0EA7-66220E32554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6398" y="1895133"/>
            <a:ext cx="3894880" cy="3894880"/>
          </a:xfrm>
          <a:prstGeom prst="rect">
            <a:avLst/>
          </a:prstGeom>
        </p:spPr>
      </p:pic>
      <p:sp>
        <p:nvSpPr>
          <p:cNvPr id="9" name="TextBox 8">
            <a:extLst>
              <a:ext uri="{FF2B5EF4-FFF2-40B4-BE49-F238E27FC236}">
                <a16:creationId xmlns:a16="http://schemas.microsoft.com/office/drawing/2014/main" xmlns="" id="{1E6A308A-AC68-3828-C722-B7B12A48C0D8}"/>
              </a:ext>
            </a:extLst>
          </p:cNvPr>
          <p:cNvSpPr txBox="1"/>
          <p:nvPr/>
        </p:nvSpPr>
        <p:spPr>
          <a:xfrm>
            <a:off x="4792723" y="2169560"/>
            <a:ext cx="4091650" cy="3539430"/>
          </a:xfrm>
          <a:prstGeom prst="rect">
            <a:avLst/>
          </a:prstGeom>
          <a:noFill/>
        </p:spPr>
        <p:txBody>
          <a:bodyPr wrap="square">
            <a:spAutoFit/>
          </a:bodyPr>
          <a:lstStyle/>
          <a:p>
            <a:pPr marL="342900" indent="-342900">
              <a:buFont typeface="Arial" panose="020B0604020202020204" pitchFamily="34" charset="0"/>
              <a:buChar char="•"/>
            </a:pPr>
            <a:r>
              <a:rPr lang="en-GB" sz="2400" b="0" dirty="0">
                <a:solidFill>
                  <a:srgbClr val="142852"/>
                </a:solidFill>
                <a:latin typeface="+mj-lt"/>
                <a:cs typeface="Poppins"/>
              </a:rPr>
              <a:t>pregnancy testing and advice</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STI testing and treatment</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emergency contraception</a:t>
            </a:r>
          </a:p>
          <a:p>
            <a:pPr marL="342900" indent="-342900">
              <a:buFont typeface="Arial" panose="020B0604020202020204" pitchFamily="34" charset="0"/>
              <a:buChar char="•"/>
            </a:pPr>
            <a:r>
              <a:rPr lang="en-GB" sz="2400" b="0" dirty="0">
                <a:solidFill>
                  <a:srgbClr val="142852"/>
                </a:solidFill>
                <a:latin typeface="+mj-lt"/>
                <a:cs typeface="Poppins"/>
              </a:rPr>
              <a:t>contraception (pill, implant, coil)</a:t>
            </a:r>
          </a:p>
          <a:p>
            <a:pPr marL="342900" indent="-342900">
              <a:buFont typeface="Arial" panose="020B0604020202020204" pitchFamily="34" charset="0"/>
              <a:buChar char="•"/>
            </a:pPr>
            <a:r>
              <a:rPr lang="en-GB" sz="2400" b="0" dirty="0">
                <a:solidFill>
                  <a:srgbClr val="142852"/>
                </a:solidFill>
                <a:latin typeface="+mj-lt"/>
                <a:cs typeface="Poppins"/>
              </a:rPr>
              <a:t>Talk to a trusted adult – </a:t>
            </a:r>
          </a:p>
          <a:p>
            <a:pPr lvl="1"/>
            <a:r>
              <a:rPr lang="en-GB" sz="2000" b="0" dirty="0" err="1">
                <a:solidFill>
                  <a:srgbClr val="142852"/>
                </a:solidFill>
                <a:latin typeface="+mj-lt"/>
                <a:cs typeface="Poppins"/>
              </a:rPr>
              <a:t>Youthworker</a:t>
            </a:r>
            <a:r>
              <a:rPr lang="en-GB" sz="2000" b="0" dirty="0">
                <a:solidFill>
                  <a:srgbClr val="142852"/>
                </a:solidFill>
                <a:latin typeface="+mj-lt"/>
                <a:cs typeface="Poppins"/>
              </a:rPr>
              <a:t>, Nurse or Doctor</a:t>
            </a:r>
            <a:endParaRPr lang="en-GB" sz="2000" b="0" dirty="0">
              <a:latin typeface="+mj-lt"/>
            </a:endParaRPr>
          </a:p>
          <a:p>
            <a:pPr marL="0" indent="0">
              <a:buNone/>
            </a:pPr>
            <a:endParaRPr lang="en-GB" sz="3600" dirty="0">
              <a:solidFill>
                <a:srgbClr val="142852"/>
              </a:solidFill>
              <a:latin typeface="+mj-lt"/>
              <a:cs typeface="Poppins"/>
            </a:endParaRPr>
          </a:p>
        </p:txBody>
      </p:sp>
      <p:sp>
        <p:nvSpPr>
          <p:cNvPr id="11" name="TextBox 10">
            <a:extLst>
              <a:ext uri="{FF2B5EF4-FFF2-40B4-BE49-F238E27FC236}">
                <a16:creationId xmlns:a16="http://schemas.microsoft.com/office/drawing/2014/main" xmlns="" id="{4F5400AC-B218-6862-C0BB-58B32562E116}"/>
              </a:ext>
            </a:extLst>
          </p:cNvPr>
          <p:cNvSpPr txBox="1"/>
          <p:nvPr/>
        </p:nvSpPr>
        <p:spPr>
          <a:xfrm>
            <a:off x="413793" y="676364"/>
            <a:ext cx="8490031" cy="1077218"/>
          </a:xfrm>
          <a:prstGeom prst="rect">
            <a:avLst/>
          </a:prstGeom>
          <a:noFill/>
        </p:spPr>
        <p:txBody>
          <a:bodyPr wrap="square">
            <a:spAutoFit/>
          </a:bodyPr>
          <a:lstStyle/>
          <a:p>
            <a:r>
              <a:rPr lang="en-GB" sz="3200" dirty="0">
                <a:latin typeface="+mj-lt"/>
              </a:rPr>
              <a:t>Healthy Respect + young people’s clinics in Lothian.</a:t>
            </a:r>
            <a:endParaRPr lang="en-GB" sz="3200" dirty="0"/>
          </a:p>
        </p:txBody>
      </p:sp>
    </p:spTree>
    <p:extLst>
      <p:ext uri="{BB962C8B-B14F-4D97-AF65-F5344CB8AC3E}">
        <p14:creationId xmlns:p14="http://schemas.microsoft.com/office/powerpoint/2010/main" xmlns="" val="394481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a16="http://schemas.microsoft.com/office/drawing/2014/main" xmlns=""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204770" y="1330382"/>
            <a:ext cx="8939229" cy="507831"/>
          </a:xfrm>
          <a:prstGeom prst="rect">
            <a:avLst/>
          </a:prstGeom>
        </p:spPr>
        <p:txBody>
          <a:bodyPr wrap="square">
            <a:spAutoFit/>
          </a:bodyPr>
          <a:lstStyle/>
          <a:p>
            <a:r>
              <a:rPr lang="en-GB" sz="2700" dirty="0">
                <a:latin typeface="+mj-lt"/>
              </a:rPr>
              <a:t>Healthy Respect + young people’s clinic at Chalmers</a:t>
            </a:r>
          </a:p>
        </p:txBody>
      </p:sp>
      <p:pic>
        <p:nvPicPr>
          <p:cNvPr id="5" name="Picture 4" descr="A sign on a wall&#10;&#10;Description automatically generated">
            <a:extLst>
              <a:ext uri="{FF2B5EF4-FFF2-40B4-BE49-F238E27FC236}">
                <a16:creationId xmlns:a16="http://schemas.microsoft.com/office/drawing/2014/main" xmlns="" id="{2D4E129B-0FF7-AAA5-A56A-983D4D52D0B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3554" y="1851708"/>
            <a:ext cx="4014464" cy="4014464"/>
          </a:xfrm>
          <a:prstGeom prst="rect">
            <a:avLst/>
          </a:prstGeom>
        </p:spPr>
      </p:pic>
      <p:sp>
        <p:nvSpPr>
          <p:cNvPr id="10" name="TextBox 9">
            <a:extLst>
              <a:ext uri="{FF2B5EF4-FFF2-40B4-BE49-F238E27FC236}">
                <a16:creationId xmlns:a16="http://schemas.microsoft.com/office/drawing/2014/main" xmlns="" id="{BFF91929-0F6B-35A1-3A01-21E116F32D81}"/>
              </a:ext>
            </a:extLst>
          </p:cNvPr>
          <p:cNvSpPr txBox="1"/>
          <p:nvPr/>
        </p:nvSpPr>
        <p:spPr>
          <a:xfrm>
            <a:off x="4578626" y="2726851"/>
            <a:ext cx="4416580" cy="3139321"/>
          </a:xfrm>
          <a:prstGeom prst="rect">
            <a:avLst/>
          </a:prstGeom>
          <a:noFill/>
        </p:spPr>
        <p:txBody>
          <a:bodyPr wrap="square">
            <a:spAutoFit/>
          </a:bodyPr>
          <a:lstStyle/>
          <a:p>
            <a:pPr algn="l"/>
            <a:r>
              <a:rPr lang="en-GB" sz="2200" i="0" dirty="0">
                <a:solidFill>
                  <a:srgbClr val="142852"/>
                </a:solidFill>
                <a:effectLst/>
                <a:latin typeface="+mj-lt"/>
              </a:rPr>
              <a:t>For age 13-18</a:t>
            </a:r>
          </a:p>
          <a:p>
            <a:pPr algn="l"/>
            <a:endParaRPr lang="en-GB" sz="2200" i="0" dirty="0">
              <a:solidFill>
                <a:srgbClr val="142852"/>
              </a:solidFill>
              <a:effectLst/>
              <a:latin typeface="+mj-lt"/>
            </a:endParaRPr>
          </a:p>
          <a:p>
            <a:pPr algn="l"/>
            <a:r>
              <a:rPr lang="en-GB" sz="2200" i="0" dirty="0">
                <a:solidFill>
                  <a:srgbClr val="142852"/>
                </a:solidFill>
                <a:effectLst/>
                <a:latin typeface="+mj-lt"/>
              </a:rPr>
              <a:t>Monday to Thursdays </a:t>
            </a:r>
          </a:p>
          <a:p>
            <a:pPr algn="l"/>
            <a:r>
              <a:rPr lang="en-GB" sz="2200" b="0" i="0" dirty="0">
                <a:solidFill>
                  <a:srgbClr val="142852"/>
                </a:solidFill>
                <a:effectLst/>
                <a:latin typeface="+mj-lt"/>
              </a:rPr>
              <a:t>3:30pm to 7pm</a:t>
            </a:r>
          </a:p>
          <a:p>
            <a:pPr algn="l"/>
            <a:endParaRPr lang="en-GB" sz="2200" b="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sp>
        <p:nvSpPr>
          <p:cNvPr id="4" name="TextBox 3">
            <a:extLst>
              <a:ext uri="{FF2B5EF4-FFF2-40B4-BE49-F238E27FC236}">
                <a16:creationId xmlns:a16="http://schemas.microsoft.com/office/drawing/2014/main" xmlns="" id="{470C1437-FE2D-B052-E19F-2B74EB33D72F}"/>
              </a:ext>
            </a:extLst>
          </p:cNvPr>
          <p:cNvSpPr txBox="1"/>
          <p:nvPr/>
        </p:nvSpPr>
        <p:spPr>
          <a:xfrm>
            <a:off x="578734" y="6176298"/>
            <a:ext cx="4583574" cy="369332"/>
          </a:xfrm>
          <a:prstGeom prst="rect">
            <a:avLst/>
          </a:prstGeom>
          <a:noFill/>
        </p:spPr>
        <p:txBody>
          <a:bodyPr wrap="square">
            <a:spAutoFit/>
          </a:bodyPr>
          <a:lstStyle/>
          <a:p>
            <a:r>
              <a:rPr lang="en-GB" sz="1800" b="1" dirty="0">
                <a:solidFill>
                  <a:srgbClr val="CC00FF"/>
                </a:solidFill>
                <a:hlinkClick r:id="rId4"/>
              </a:rPr>
              <a:t>Find it on a map</a:t>
            </a:r>
            <a:endParaRPr lang="en-GB" sz="1800" b="1" dirty="0">
              <a:solidFill>
                <a:srgbClr val="142852"/>
              </a:solidFill>
              <a:latin typeface="Poppins" panose="00000500000000000000" pitchFamily="2" charset="0"/>
            </a:endParaRPr>
          </a:p>
        </p:txBody>
      </p:sp>
    </p:spTree>
    <p:extLst>
      <p:ext uri="{BB962C8B-B14F-4D97-AF65-F5344CB8AC3E}">
        <p14:creationId xmlns:p14="http://schemas.microsoft.com/office/powerpoint/2010/main" xmlns="" val="153544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a16="http://schemas.microsoft.com/office/drawing/2014/main" xmlns=""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102385" y="1432545"/>
            <a:ext cx="8939229" cy="507831"/>
          </a:xfrm>
          <a:prstGeom prst="rect">
            <a:avLst/>
          </a:prstGeom>
        </p:spPr>
        <p:txBody>
          <a:bodyPr wrap="square">
            <a:spAutoFit/>
          </a:bodyPr>
          <a:lstStyle/>
          <a:p>
            <a:r>
              <a:rPr lang="en-GB" sz="2700" dirty="0">
                <a:latin typeface="+mj-lt"/>
              </a:rPr>
              <a:t>Healthy Respect + young people’s clinic at </a:t>
            </a:r>
            <a:r>
              <a:rPr lang="en-GB" sz="2700" dirty="0" err="1">
                <a:latin typeface="+mj-lt"/>
              </a:rPr>
              <a:t>Pennywell</a:t>
            </a:r>
            <a:endParaRPr lang="en-GB" sz="2700" dirty="0">
              <a:latin typeface="+mj-lt"/>
            </a:endParaRPr>
          </a:p>
        </p:txBody>
      </p:sp>
      <p:sp>
        <p:nvSpPr>
          <p:cNvPr id="10" name="TextBox 9">
            <a:extLst>
              <a:ext uri="{FF2B5EF4-FFF2-40B4-BE49-F238E27FC236}">
                <a16:creationId xmlns:a16="http://schemas.microsoft.com/office/drawing/2014/main" xmlns="" id="{BFF91929-0F6B-35A1-3A01-21E116F32D81}"/>
              </a:ext>
            </a:extLst>
          </p:cNvPr>
          <p:cNvSpPr txBox="1"/>
          <p:nvPr/>
        </p:nvSpPr>
        <p:spPr>
          <a:xfrm>
            <a:off x="4578626" y="2600913"/>
            <a:ext cx="4578626" cy="2800767"/>
          </a:xfrm>
          <a:prstGeom prst="rect">
            <a:avLst/>
          </a:prstGeom>
          <a:noFill/>
        </p:spPr>
        <p:txBody>
          <a:bodyPr wrap="square">
            <a:spAutoFit/>
          </a:bodyPr>
          <a:lstStyle/>
          <a:p>
            <a:r>
              <a:rPr lang="en-GB" sz="2200" i="0" dirty="0">
                <a:solidFill>
                  <a:srgbClr val="142852"/>
                </a:solidFill>
                <a:effectLst/>
                <a:latin typeface="+mj-lt"/>
              </a:rPr>
              <a:t>For age 13+</a:t>
            </a:r>
          </a:p>
          <a:p>
            <a:pPr algn="l"/>
            <a:endParaRPr lang="en-GB" sz="2200" b="0" i="0" dirty="0">
              <a:solidFill>
                <a:srgbClr val="142852"/>
              </a:solidFill>
              <a:effectLst/>
              <a:latin typeface="+mj-lt"/>
            </a:endParaRPr>
          </a:p>
          <a:p>
            <a:pPr algn="l"/>
            <a:r>
              <a:rPr lang="en-GB" sz="2200" i="0" dirty="0" err="1">
                <a:solidFill>
                  <a:srgbClr val="142852"/>
                </a:solidFill>
                <a:effectLst/>
                <a:latin typeface="+mj-lt"/>
              </a:rPr>
              <a:t>Pennywell</a:t>
            </a:r>
            <a:r>
              <a:rPr lang="en-GB" sz="2200" i="0" dirty="0">
                <a:solidFill>
                  <a:srgbClr val="142852"/>
                </a:solidFill>
                <a:effectLst/>
                <a:latin typeface="+mj-lt"/>
              </a:rPr>
              <a:t> All Care Centre</a:t>
            </a:r>
          </a:p>
          <a:p>
            <a:pPr algn="l"/>
            <a:endParaRPr lang="en-GB" sz="220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pic>
        <p:nvPicPr>
          <p:cNvPr id="4" name="Picture 3" descr="A building with cars parked in front of it&#10;&#10;Description automatically generated">
            <a:extLst>
              <a:ext uri="{FF2B5EF4-FFF2-40B4-BE49-F238E27FC236}">
                <a16:creationId xmlns:a16="http://schemas.microsoft.com/office/drawing/2014/main" xmlns="" id="{7F754E43-9AEA-5C30-CF4F-87BC38FA2C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9707" y="2463471"/>
            <a:ext cx="4214052" cy="2961984"/>
          </a:xfrm>
          <a:prstGeom prst="rect">
            <a:avLst/>
          </a:prstGeom>
        </p:spPr>
      </p:pic>
      <p:sp>
        <p:nvSpPr>
          <p:cNvPr id="5" name="TextBox 4">
            <a:extLst>
              <a:ext uri="{FF2B5EF4-FFF2-40B4-BE49-F238E27FC236}">
                <a16:creationId xmlns:a16="http://schemas.microsoft.com/office/drawing/2014/main" xmlns="" id="{7B3DCE3F-790A-FD10-0FD1-DE25D806B4CA}"/>
              </a:ext>
            </a:extLst>
          </p:cNvPr>
          <p:cNvSpPr txBox="1"/>
          <p:nvPr/>
        </p:nvSpPr>
        <p:spPr>
          <a:xfrm>
            <a:off x="318304" y="5899299"/>
            <a:ext cx="4595148" cy="369332"/>
          </a:xfrm>
          <a:prstGeom prst="rect">
            <a:avLst/>
          </a:prstGeom>
          <a:noFill/>
        </p:spPr>
        <p:txBody>
          <a:bodyPr wrap="square">
            <a:spAutoFit/>
          </a:bodyPr>
          <a:lstStyle/>
          <a:p>
            <a:r>
              <a:rPr lang="en-GB" sz="1800" b="1" dirty="0">
                <a:solidFill>
                  <a:srgbClr val="CC00FF"/>
                </a:solidFill>
                <a:latin typeface="+mj-lt"/>
                <a:hlinkClick r:id="rId4"/>
              </a:rPr>
              <a:t>Find it on a map</a:t>
            </a:r>
            <a:endParaRPr lang="en-GB" sz="1800" b="1" dirty="0">
              <a:solidFill>
                <a:srgbClr val="142852"/>
              </a:solidFill>
              <a:latin typeface="Poppins" panose="00000500000000000000" pitchFamily="2" charset="0"/>
            </a:endParaRPr>
          </a:p>
        </p:txBody>
      </p:sp>
    </p:spTree>
    <p:extLst>
      <p:ext uri="{BB962C8B-B14F-4D97-AF65-F5344CB8AC3E}">
        <p14:creationId xmlns:p14="http://schemas.microsoft.com/office/powerpoint/2010/main" xmlns="" val="190896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093326" y="-4107697"/>
            <a:ext cx="957350" cy="9144002"/>
          </a:xfrm>
          <a:custGeom>
            <a:avLst/>
            <a:gdLst/>
            <a:ahLst/>
            <a:cxnLst/>
            <a:rect l="l" t="t" r="r" b="b"/>
            <a:pathLst>
              <a:path w="1088558" h="1913890">
                <a:moveTo>
                  <a:pt x="0" y="0"/>
                </a:moveTo>
                <a:lnTo>
                  <a:pt x="1088558" y="0"/>
                </a:lnTo>
                <a:lnTo>
                  <a:pt x="1088558" y="1913890"/>
                </a:lnTo>
                <a:lnTo>
                  <a:pt x="0" y="1913890"/>
                </a:lnTo>
                <a:close/>
              </a:path>
            </a:pathLst>
          </a:custGeom>
          <a:solidFill>
            <a:srgbClr val="3399FF"/>
          </a:solidFill>
        </p:spPr>
        <p:txBody>
          <a:bodyPr/>
          <a:lstStyle/>
          <a:p>
            <a:endParaRPr lang="en-GB"/>
          </a:p>
        </p:txBody>
      </p:sp>
      <p:sp>
        <p:nvSpPr>
          <p:cNvPr id="3" name="Content Placeholder 2">
            <a:extLst>
              <a:ext uri="{FF2B5EF4-FFF2-40B4-BE49-F238E27FC236}">
                <a16:creationId xmlns:a16="http://schemas.microsoft.com/office/drawing/2014/main" xmlns="" id="{C9431B9D-A24A-18F0-9633-BA0DBE48F4F1}"/>
              </a:ext>
            </a:extLst>
          </p:cNvPr>
          <p:cNvSpPr>
            <a:spLocks noGrp="1"/>
          </p:cNvSpPr>
          <p:nvPr>
            <p:ph idx="1"/>
          </p:nvPr>
        </p:nvSpPr>
        <p:spPr>
          <a:xfrm>
            <a:off x="353390" y="300037"/>
            <a:ext cx="2804147" cy="769007"/>
          </a:xfrm>
        </p:spPr>
        <p:txBody>
          <a:bodyPr/>
          <a:lstStyle/>
          <a:p>
            <a:pPr marL="0" indent="0">
              <a:buNone/>
            </a:pPr>
            <a:r>
              <a:rPr lang="en-GB" sz="3200" b="1" dirty="0">
                <a:cs typeface="Arial"/>
              </a:rPr>
              <a:t>East Lothian</a:t>
            </a:r>
          </a:p>
        </p:txBody>
      </p:sp>
      <p:sp>
        <p:nvSpPr>
          <p:cNvPr id="4" name="Rectangle 3"/>
          <p:cNvSpPr/>
          <p:nvPr/>
        </p:nvSpPr>
        <p:spPr>
          <a:xfrm>
            <a:off x="353390" y="1483888"/>
            <a:ext cx="8519148" cy="507831"/>
          </a:xfrm>
          <a:prstGeom prst="rect">
            <a:avLst/>
          </a:prstGeom>
        </p:spPr>
        <p:txBody>
          <a:bodyPr wrap="square">
            <a:spAutoFit/>
          </a:bodyPr>
          <a:lstStyle/>
          <a:p>
            <a:r>
              <a:rPr lang="en-GB" sz="2700" dirty="0">
                <a:latin typeface="+mj-lt"/>
              </a:rPr>
              <a:t>Healthy Respect + young people’s clinic at Tranent  </a:t>
            </a:r>
          </a:p>
        </p:txBody>
      </p:sp>
      <p:sp>
        <p:nvSpPr>
          <p:cNvPr id="7" name="TextBox 6">
            <a:extLst>
              <a:ext uri="{FF2B5EF4-FFF2-40B4-BE49-F238E27FC236}">
                <a16:creationId xmlns:a16="http://schemas.microsoft.com/office/drawing/2014/main" xmlns="" id="{6CFBD3E2-3BB2-FE2F-D4B2-CB6A7B29B638}"/>
              </a:ext>
            </a:extLst>
          </p:cNvPr>
          <p:cNvSpPr txBox="1"/>
          <p:nvPr/>
        </p:nvSpPr>
        <p:spPr>
          <a:xfrm>
            <a:off x="4572000" y="2639373"/>
            <a:ext cx="4572000" cy="2800767"/>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endParaRPr>
          </a:p>
          <a:p>
            <a:r>
              <a:rPr lang="en-GB" sz="2200" dirty="0">
                <a:solidFill>
                  <a:srgbClr val="142852"/>
                </a:solidFill>
                <a:latin typeface="+mj-lt"/>
              </a:rPr>
              <a:t>Tranent Medical Practice</a:t>
            </a:r>
          </a:p>
          <a:p>
            <a:endParaRPr lang="en-GB" sz="2200" b="0" dirty="0">
              <a:latin typeface="+mj-lt"/>
            </a:endParaRPr>
          </a:p>
          <a:p>
            <a:r>
              <a:rPr lang="en-GB" sz="2200" b="0" dirty="0">
                <a:latin typeface="+mj-lt"/>
              </a:rPr>
              <a:t>Tuesdays, 4:00pm to 5:00pm.</a:t>
            </a:r>
          </a:p>
          <a:p>
            <a:endParaRPr lang="en-GB" sz="2200" b="0" dirty="0">
              <a:latin typeface="+mj-lt"/>
            </a:endParaRPr>
          </a:p>
          <a:p>
            <a:r>
              <a:rPr lang="en-GB" sz="2200" b="0" i="0" dirty="0">
                <a:solidFill>
                  <a:srgbClr val="142852"/>
                </a:solidFill>
                <a:effectLst/>
                <a:latin typeface="+mj-lt"/>
              </a:rPr>
              <a:t>There are no appointments, just come during the drop-in times.</a:t>
            </a:r>
          </a:p>
        </p:txBody>
      </p:sp>
      <p:pic>
        <p:nvPicPr>
          <p:cNvPr id="13" name="Picture 12" descr="A building with a sign on the side&#10;&#10;Description automatically generated">
            <a:extLst>
              <a:ext uri="{FF2B5EF4-FFF2-40B4-BE49-F238E27FC236}">
                <a16:creationId xmlns:a16="http://schemas.microsoft.com/office/drawing/2014/main" xmlns="" id="{84EF04ED-32CF-72FB-3769-465371B3842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1768" y="2064831"/>
            <a:ext cx="3859860" cy="3859860"/>
          </a:xfrm>
          <a:prstGeom prst="rect">
            <a:avLst/>
          </a:prstGeom>
        </p:spPr>
      </p:pic>
      <p:sp>
        <p:nvSpPr>
          <p:cNvPr id="5" name="TextBox 4">
            <a:extLst>
              <a:ext uri="{FF2B5EF4-FFF2-40B4-BE49-F238E27FC236}">
                <a16:creationId xmlns:a16="http://schemas.microsoft.com/office/drawing/2014/main" xmlns="" id="{CC4CA32A-D6F5-F90E-1EAA-21E54BBD9345}"/>
              </a:ext>
            </a:extLst>
          </p:cNvPr>
          <p:cNvSpPr txBox="1"/>
          <p:nvPr/>
        </p:nvSpPr>
        <p:spPr>
          <a:xfrm>
            <a:off x="353390" y="5997803"/>
            <a:ext cx="4640378" cy="400110"/>
          </a:xfrm>
          <a:prstGeom prst="rect">
            <a:avLst/>
          </a:prstGeom>
          <a:noFill/>
        </p:spPr>
        <p:txBody>
          <a:bodyPr wrap="square">
            <a:spAutoFit/>
          </a:bodyPr>
          <a:lstStyle/>
          <a:p>
            <a:r>
              <a:rPr lang="en-GB" sz="2000" b="1" dirty="0">
                <a:solidFill>
                  <a:srgbClr val="CC00FF"/>
                </a:solidFill>
                <a:hlinkClick r:id="rId4"/>
              </a:rPr>
              <a:t>Find it on a map</a:t>
            </a:r>
            <a:endParaRPr lang="en-GB" sz="2000" b="1" dirty="0">
              <a:solidFill>
                <a:srgbClr val="142852"/>
              </a:solidFill>
              <a:latin typeface="Poppins" panose="00000500000000000000" pitchFamily="2" charset="0"/>
            </a:endParaRPr>
          </a:p>
        </p:txBody>
      </p:sp>
    </p:spTree>
    <p:extLst>
      <p:ext uri="{BB962C8B-B14F-4D97-AF65-F5344CB8AC3E}">
        <p14:creationId xmlns:p14="http://schemas.microsoft.com/office/powerpoint/2010/main" xmlns="" val="378098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49416" y="-4149417"/>
            <a:ext cx="845167" cy="9144002"/>
          </a:xfrm>
          <a:custGeom>
            <a:avLst/>
            <a:gdLst/>
            <a:ahLst/>
            <a:cxnLst/>
            <a:rect l="l" t="t" r="r" b="b"/>
            <a:pathLst>
              <a:path w="1088558" h="1913890">
                <a:moveTo>
                  <a:pt x="0" y="0"/>
                </a:moveTo>
                <a:lnTo>
                  <a:pt x="1088558" y="0"/>
                </a:lnTo>
                <a:lnTo>
                  <a:pt x="1088558" y="1913890"/>
                </a:lnTo>
                <a:lnTo>
                  <a:pt x="0" y="1913890"/>
                </a:lnTo>
                <a:close/>
              </a:path>
            </a:pathLst>
          </a:custGeom>
          <a:solidFill>
            <a:srgbClr val="CC00FF"/>
          </a:solidFill>
        </p:spPr>
        <p:txBody>
          <a:bodyPr/>
          <a:lstStyle/>
          <a:p>
            <a:endParaRPr lang="en-GB"/>
          </a:p>
        </p:txBody>
      </p:sp>
      <p:sp>
        <p:nvSpPr>
          <p:cNvPr id="3" name="Content Placeholder 2">
            <a:extLst>
              <a:ext uri="{FF2B5EF4-FFF2-40B4-BE49-F238E27FC236}">
                <a16:creationId xmlns:a16="http://schemas.microsoft.com/office/drawing/2014/main" xmlns="" id="{C9431B9D-A24A-18F0-9633-BA0DBE48F4F1}"/>
              </a:ext>
            </a:extLst>
          </p:cNvPr>
          <p:cNvSpPr>
            <a:spLocks noGrp="1"/>
          </p:cNvSpPr>
          <p:nvPr>
            <p:ph idx="1"/>
          </p:nvPr>
        </p:nvSpPr>
        <p:spPr>
          <a:xfrm>
            <a:off x="339104" y="200102"/>
            <a:ext cx="2704448" cy="845166"/>
          </a:xfrm>
        </p:spPr>
        <p:txBody>
          <a:bodyPr/>
          <a:lstStyle/>
          <a:p>
            <a:pPr marL="0" indent="0">
              <a:buNone/>
            </a:pPr>
            <a:r>
              <a:rPr lang="en-GB" sz="3200" b="1" dirty="0">
                <a:latin typeface="+mj-lt"/>
                <a:cs typeface="Poppins" panose="00000500000000000000" pitchFamily="2" charset="0"/>
              </a:rPr>
              <a:t>Midlothian</a:t>
            </a:r>
          </a:p>
          <a:p>
            <a:pPr marL="0" indent="0">
              <a:buNone/>
            </a:pPr>
            <a:endParaRPr lang="en-GB" dirty="0">
              <a:cs typeface="Arial"/>
            </a:endParaRPr>
          </a:p>
        </p:txBody>
      </p:sp>
      <p:sp>
        <p:nvSpPr>
          <p:cNvPr id="4" name="Rectangle 3"/>
          <p:cNvSpPr/>
          <p:nvPr/>
        </p:nvSpPr>
        <p:spPr>
          <a:xfrm>
            <a:off x="237618" y="1245370"/>
            <a:ext cx="8578919" cy="507831"/>
          </a:xfrm>
          <a:prstGeom prst="rect">
            <a:avLst/>
          </a:prstGeom>
        </p:spPr>
        <p:txBody>
          <a:bodyPr wrap="square">
            <a:spAutoFit/>
          </a:bodyPr>
          <a:lstStyle/>
          <a:p>
            <a:r>
              <a:rPr lang="en-GB" sz="2700" dirty="0">
                <a:latin typeface="+mj-lt"/>
              </a:rPr>
              <a:t>Healthy Respect + young people’s clinic at Croft St </a:t>
            </a:r>
          </a:p>
        </p:txBody>
      </p:sp>
      <p:sp>
        <p:nvSpPr>
          <p:cNvPr id="6" name="TextBox 5">
            <a:extLst>
              <a:ext uri="{FF2B5EF4-FFF2-40B4-BE49-F238E27FC236}">
                <a16:creationId xmlns:a16="http://schemas.microsoft.com/office/drawing/2014/main" xmlns="" id="{5A0E5514-24F4-B797-11D2-9CD624E111F6}"/>
              </a:ext>
            </a:extLst>
          </p:cNvPr>
          <p:cNvSpPr txBox="1"/>
          <p:nvPr/>
        </p:nvSpPr>
        <p:spPr>
          <a:xfrm>
            <a:off x="4527077" y="2003113"/>
            <a:ext cx="4586288" cy="350865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latin typeface="+mj-lt"/>
            </a:endParaRPr>
          </a:p>
          <a:p>
            <a:r>
              <a:rPr lang="en-GB" sz="2200" dirty="0">
                <a:latin typeface="+mj-lt"/>
              </a:rPr>
              <a:t>Croft Street, Dalkeith</a:t>
            </a:r>
          </a:p>
          <a:p>
            <a:endParaRPr lang="en-GB" sz="2200" dirty="0">
              <a:latin typeface="+mj-lt"/>
            </a:endParaRPr>
          </a:p>
          <a:p>
            <a:r>
              <a:rPr lang="en-GB" sz="2200" b="0" dirty="0">
                <a:latin typeface="+mj-lt"/>
              </a:rPr>
              <a:t>Tuesdays, 4pm – </a:t>
            </a:r>
            <a:r>
              <a:rPr lang="en-GB" sz="2200" b="0" dirty="0" smtClean="0">
                <a:latin typeface="+mj-lt"/>
              </a:rPr>
              <a:t>7.00pm</a:t>
            </a:r>
            <a:endParaRPr lang="en-GB" sz="2200" b="0" dirty="0">
              <a:latin typeface="+mj-lt"/>
            </a:endParaRPr>
          </a:p>
          <a:p>
            <a:r>
              <a:rPr lang="en-GB" sz="2200" b="0" dirty="0">
                <a:latin typeface="+mj-lt"/>
              </a:rPr>
              <a:t>Fridays, 1pm – </a:t>
            </a:r>
            <a:r>
              <a:rPr lang="en-GB" sz="2200" b="0" dirty="0" smtClean="0">
                <a:latin typeface="+mj-lt"/>
              </a:rPr>
              <a:t>3.30pm</a:t>
            </a:r>
            <a:endParaRPr lang="en-GB" sz="2200" b="0" dirty="0">
              <a:latin typeface="+mj-lt"/>
            </a:endParaRPr>
          </a:p>
          <a:p>
            <a:endParaRPr lang="en-GB" sz="2200" b="0" dirty="0">
              <a:latin typeface="+mj-lt"/>
            </a:endParaRPr>
          </a:p>
          <a:p>
            <a:r>
              <a:rPr lang="en-GB" sz="2200" b="0" i="0" dirty="0">
                <a:solidFill>
                  <a:srgbClr val="142852"/>
                </a:solidFill>
                <a:effectLst/>
                <a:latin typeface="+mj-lt"/>
              </a:rPr>
              <a:t>There are no appointments, just come during the drop-in times.</a:t>
            </a:r>
          </a:p>
          <a:p>
            <a:endParaRPr lang="en-GB" sz="2400" b="0" dirty="0"/>
          </a:p>
        </p:txBody>
      </p:sp>
      <p:pic>
        <p:nvPicPr>
          <p:cNvPr id="13" name="Picture 12" descr="A building with red doors&#10;&#10;Description automatically generated">
            <a:extLst>
              <a:ext uri="{FF2B5EF4-FFF2-40B4-BE49-F238E27FC236}">
                <a16:creationId xmlns:a16="http://schemas.microsoft.com/office/drawing/2014/main" xmlns="" id="{E664F420-4815-7984-A14E-121ABBDC68C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463" y="1753201"/>
            <a:ext cx="3938671" cy="3874663"/>
          </a:xfrm>
          <a:prstGeom prst="rect">
            <a:avLst/>
          </a:prstGeom>
        </p:spPr>
      </p:pic>
      <p:sp>
        <p:nvSpPr>
          <p:cNvPr id="5" name="TextBox 4">
            <a:extLst>
              <a:ext uri="{FF2B5EF4-FFF2-40B4-BE49-F238E27FC236}">
                <a16:creationId xmlns:a16="http://schemas.microsoft.com/office/drawing/2014/main" xmlns="" id="{492C29B2-9BAB-2FA6-909D-DAB85F7F73BE}"/>
              </a:ext>
            </a:extLst>
          </p:cNvPr>
          <p:cNvSpPr txBox="1"/>
          <p:nvPr/>
        </p:nvSpPr>
        <p:spPr>
          <a:xfrm>
            <a:off x="361708" y="5761679"/>
            <a:ext cx="8420582" cy="954107"/>
          </a:xfrm>
          <a:prstGeom prst="rect">
            <a:avLst/>
          </a:prstGeom>
          <a:noFill/>
        </p:spPr>
        <p:txBody>
          <a:bodyPr wrap="square">
            <a:spAutoFit/>
          </a:bodyPr>
          <a:lstStyle/>
          <a:p>
            <a:r>
              <a:rPr lang="en-GB" sz="1600" b="1" dirty="0">
                <a:solidFill>
                  <a:srgbClr val="000066"/>
                </a:solidFill>
                <a:hlinkClick r:id="rId4"/>
              </a:rPr>
              <a:t>Find it on a map</a:t>
            </a:r>
            <a:endParaRPr lang="en-GB" sz="1600" b="1" dirty="0">
              <a:solidFill>
                <a:srgbClr val="000066"/>
              </a:solidFill>
            </a:endParaRPr>
          </a:p>
          <a:p>
            <a:endParaRPr lang="en-GB" sz="1600" b="1" dirty="0">
              <a:solidFill>
                <a:srgbClr val="000066"/>
              </a:solidFill>
            </a:endParaRPr>
          </a:p>
          <a:p>
            <a:r>
              <a:rPr lang="en-GB" sz="1200" b="0" dirty="0">
                <a:solidFill>
                  <a:srgbClr val="000066"/>
                </a:solidFill>
              </a:rPr>
              <a:t>Please note this clinic is accessed via a set of stairs.</a:t>
            </a:r>
          </a:p>
          <a:p>
            <a:r>
              <a:rPr lang="en-GB" sz="1200" b="0" dirty="0">
                <a:solidFill>
                  <a:srgbClr val="000066"/>
                </a:solidFill>
              </a:rPr>
              <a:t>Talk to a trusted adult or call Chalmers Sexual Health Centre on 0131 536 1070  to seek support </a:t>
            </a:r>
          </a:p>
        </p:txBody>
      </p:sp>
    </p:spTree>
    <p:extLst>
      <p:ext uri="{BB962C8B-B14F-4D97-AF65-F5344CB8AC3E}">
        <p14:creationId xmlns:p14="http://schemas.microsoft.com/office/powerpoint/2010/main" xmlns="" val="345117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3950596" y="-3964968"/>
            <a:ext cx="1242812" cy="9144002"/>
          </a:xfrm>
          <a:custGeom>
            <a:avLst/>
            <a:gdLst/>
            <a:ahLst/>
            <a:cxnLst/>
            <a:rect l="l" t="t" r="r" b="b"/>
            <a:pathLst>
              <a:path w="1088558" h="1913890">
                <a:moveTo>
                  <a:pt x="0" y="0"/>
                </a:moveTo>
                <a:lnTo>
                  <a:pt x="1088558" y="0"/>
                </a:lnTo>
                <a:lnTo>
                  <a:pt x="1088558" y="1913890"/>
                </a:lnTo>
                <a:lnTo>
                  <a:pt x="0" y="1913890"/>
                </a:lnTo>
                <a:close/>
              </a:path>
            </a:pathLst>
          </a:custGeom>
          <a:solidFill>
            <a:srgbClr val="FFC000"/>
          </a:solidFill>
        </p:spPr>
        <p:txBody>
          <a:bodyPr/>
          <a:lstStyle/>
          <a:p>
            <a:endParaRPr lang="en-GB"/>
          </a:p>
        </p:txBody>
      </p:sp>
      <p:sp>
        <p:nvSpPr>
          <p:cNvPr id="3" name="Content Placeholder 2">
            <a:extLst>
              <a:ext uri="{FF2B5EF4-FFF2-40B4-BE49-F238E27FC236}">
                <a16:creationId xmlns:a16="http://schemas.microsoft.com/office/drawing/2014/main" xmlns="" id="{C9431B9D-A24A-18F0-9633-BA0DBE48F4F1}"/>
              </a:ext>
            </a:extLst>
          </p:cNvPr>
          <p:cNvSpPr>
            <a:spLocks noGrp="1"/>
          </p:cNvSpPr>
          <p:nvPr>
            <p:ph idx="1"/>
          </p:nvPr>
        </p:nvSpPr>
        <p:spPr>
          <a:xfrm>
            <a:off x="264250" y="312376"/>
            <a:ext cx="3681449" cy="845166"/>
          </a:xfrm>
        </p:spPr>
        <p:txBody>
          <a:bodyPr/>
          <a:lstStyle/>
          <a:p>
            <a:pPr marL="0" indent="0">
              <a:buNone/>
            </a:pPr>
            <a:r>
              <a:rPr lang="en-GB" sz="3200" b="1" dirty="0">
                <a:latin typeface="+mj-lt"/>
                <a:cs typeface="Poppins" panose="00000500000000000000" pitchFamily="2" charset="0"/>
              </a:rPr>
              <a:t>West Lothian</a:t>
            </a:r>
          </a:p>
          <a:p>
            <a:pPr marL="0" indent="0">
              <a:buNone/>
            </a:pPr>
            <a:endParaRPr lang="en-GB" dirty="0">
              <a:cs typeface="Arial"/>
            </a:endParaRPr>
          </a:p>
        </p:txBody>
      </p:sp>
      <p:sp>
        <p:nvSpPr>
          <p:cNvPr id="2" name="Rectangle 1"/>
          <p:cNvSpPr/>
          <p:nvPr/>
        </p:nvSpPr>
        <p:spPr>
          <a:xfrm>
            <a:off x="435501" y="6267244"/>
            <a:ext cx="8428139" cy="646331"/>
          </a:xfrm>
          <a:prstGeom prst="rect">
            <a:avLst/>
          </a:prstGeom>
          <a:noFill/>
          <a:ln w="19050">
            <a:noFill/>
          </a:ln>
        </p:spPr>
        <p:txBody>
          <a:bodyPr wrap="square">
            <a:spAutoFit/>
          </a:bodyPr>
          <a:lstStyle/>
          <a:p>
            <a:r>
              <a:rPr lang="en-GB" sz="2000" dirty="0">
                <a:solidFill>
                  <a:srgbClr val="CC00FF"/>
                </a:solidFill>
                <a:latin typeface="+mj-lt"/>
                <a:hlinkClick r:id="rId3"/>
              </a:rPr>
              <a:t>Find 101</a:t>
            </a:r>
            <a:r>
              <a:rPr lang="en-GB" sz="2000" dirty="0">
                <a:solidFill>
                  <a:srgbClr val="CC00FF"/>
                </a:solidFill>
                <a:latin typeface="+mj-lt"/>
              </a:rPr>
              <a:t>  </a:t>
            </a:r>
            <a:r>
              <a:rPr lang="en-GB" sz="1600" b="0" i="0" dirty="0">
                <a:solidFill>
                  <a:srgbClr val="142852"/>
                </a:solidFill>
                <a:effectLst/>
                <a:latin typeface="+mj-lt"/>
              </a:rPr>
              <a:t>It is just out past the exit doors at Costa, next door to </a:t>
            </a:r>
            <a:r>
              <a:rPr lang="en-GB" sz="1600" b="0" i="0" dirty="0" err="1">
                <a:solidFill>
                  <a:srgbClr val="142852"/>
                </a:solidFill>
                <a:effectLst/>
                <a:latin typeface="+mj-lt"/>
              </a:rPr>
              <a:t>kidzeco</a:t>
            </a:r>
            <a:r>
              <a:rPr lang="en-GB" sz="1600" b="0" i="0" dirty="0">
                <a:solidFill>
                  <a:srgbClr val="142852"/>
                </a:solidFill>
                <a:effectLst/>
                <a:latin typeface="+mj-lt"/>
              </a:rPr>
              <a:t>.</a:t>
            </a:r>
          </a:p>
          <a:p>
            <a:r>
              <a:rPr lang="en-GB" sz="1600" b="0" i="0" dirty="0">
                <a:solidFill>
                  <a:srgbClr val="142852"/>
                </a:solidFill>
                <a:effectLst/>
                <a:latin typeface="Poppins" panose="00000500000000000000" pitchFamily="2" charset="0"/>
              </a:rPr>
              <a:t> </a:t>
            </a:r>
          </a:p>
        </p:txBody>
      </p:sp>
      <p:sp>
        <p:nvSpPr>
          <p:cNvPr id="4" name="Rectangle 3"/>
          <p:cNvSpPr/>
          <p:nvPr/>
        </p:nvSpPr>
        <p:spPr>
          <a:xfrm>
            <a:off x="329352" y="1528519"/>
            <a:ext cx="8534288" cy="523220"/>
          </a:xfrm>
          <a:prstGeom prst="rect">
            <a:avLst/>
          </a:prstGeom>
        </p:spPr>
        <p:txBody>
          <a:bodyPr wrap="square">
            <a:spAutoFit/>
          </a:bodyPr>
          <a:lstStyle/>
          <a:p>
            <a:r>
              <a:rPr lang="en-GB" sz="2800" dirty="0">
                <a:solidFill>
                  <a:srgbClr val="142852"/>
                </a:solidFill>
                <a:latin typeface="+mj-lt"/>
              </a:rPr>
              <a:t>Healthy Respect + young people’s clinic at 101</a:t>
            </a:r>
            <a:endParaRPr lang="en-GB" sz="2800" dirty="0">
              <a:latin typeface="+mj-lt"/>
            </a:endParaRPr>
          </a:p>
        </p:txBody>
      </p:sp>
      <p:sp>
        <p:nvSpPr>
          <p:cNvPr id="6" name="TextBox 5">
            <a:extLst>
              <a:ext uri="{FF2B5EF4-FFF2-40B4-BE49-F238E27FC236}">
                <a16:creationId xmlns:a16="http://schemas.microsoft.com/office/drawing/2014/main" xmlns="" id="{8A2699FB-605D-1910-2D55-1400863D5193}"/>
              </a:ext>
            </a:extLst>
          </p:cNvPr>
          <p:cNvSpPr txBox="1"/>
          <p:nvPr/>
        </p:nvSpPr>
        <p:spPr>
          <a:xfrm>
            <a:off x="4490041" y="2579906"/>
            <a:ext cx="4572000" cy="363176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cs typeface="Poppins" panose="00000500000000000000" pitchFamily="2" charset="0"/>
            </a:endParaRPr>
          </a:p>
          <a:p>
            <a:r>
              <a:rPr lang="en-GB" sz="2200" dirty="0">
                <a:solidFill>
                  <a:srgbClr val="142852"/>
                </a:solidFill>
                <a:latin typeface="+mj-lt"/>
                <a:cs typeface="Poppins" panose="00000500000000000000" pitchFamily="2" charset="0"/>
              </a:rPr>
              <a:t>101 Youth Project at </a:t>
            </a:r>
          </a:p>
          <a:p>
            <a:r>
              <a:rPr lang="en-GB" sz="2200" dirty="0">
                <a:solidFill>
                  <a:srgbClr val="142852"/>
                </a:solidFill>
                <a:latin typeface="+mj-lt"/>
                <a:cs typeface="Poppins" panose="00000500000000000000" pitchFamily="2" charset="0"/>
              </a:rPr>
              <a:t>The Centre Livingston</a:t>
            </a:r>
          </a:p>
          <a:p>
            <a:endParaRPr lang="en-GB" sz="2200" dirty="0">
              <a:latin typeface="+mj-lt"/>
              <a:cs typeface="Poppins" panose="00000500000000000000" pitchFamily="2" charset="0"/>
            </a:endParaRPr>
          </a:p>
          <a:p>
            <a:r>
              <a:rPr lang="en-GB" sz="2200" b="0" dirty="0">
                <a:latin typeface="+mj-lt"/>
                <a:cs typeface="Poppins" panose="00000500000000000000" pitchFamily="2" charset="0"/>
              </a:rPr>
              <a:t>Fridays, 1.30pm to 3.30pm</a:t>
            </a:r>
          </a:p>
          <a:p>
            <a:endParaRPr lang="en-GB" sz="2200" b="0" dirty="0">
              <a:latin typeface="+mj-lt"/>
              <a:cs typeface="Poppins" panose="00000500000000000000" pitchFamily="2" charset="0"/>
            </a:endParaRPr>
          </a:p>
          <a:p>
            <a:r>
              <a:rPr lang="en-GB" sz="2200" b="0" i="0" dirty="0">
                <a:solidFill>
                  <a:srgbClr val="142852"/>
                </a:solidFill>
                <a:effectLst/>
                <a:latin typeface="+mj-lt"/>
              </a:rPr>
              <a:t>There are no appointments, just come during the drop-in times.</a:t>
            </a:r>
          </a:p>
          <a:p>
            <a:endParaRPr lang="en-GB" sz="3200" b="0" dirty="0">
              <a:latin typeface="Poppins" panose="00000500000000000000" pitchFamily="2" charset="0"/>
              <a:cs typeface="Poppins" panose="00000500000000000000" pitchFamily="2" charset="0"/>
            </a:endParaRPr>
          </a:p>
        </p:txBody>
      </p:sp>
      <p:pic>
        <p:nvPicPr>
          <p:cNvPr id="11" name="Picture 10" descr="A glass door with yellow tape&#10;&#10;Description automatically generated">
            <a:extLst>
              <a:ext uri="{FF2B5EF4-FFF2-40B4-BE49-F238E27FC236}">
                <a16:creationId xmlns:a16="http://schemas.microsoft.com/office/drawing/2014/main" xmlns="" id="{C28A0DCB-5C3D-8C16-C376-4A594DBB3ED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2376" y="2115324"/>
            <a:ext cx="4055301" cy="4055301"/>
          </a:xfrm>
          <a:prstGeom prst="rect">
            <a:avLst/>
          </a:prstGeom>
        </p:spPr>
      </p:pic>
    </p:spTree>
    <p:extLst>
      <p:ext uri="{BB962C8B-B14F-4D97-AF65-F5344CB8AC3E}">
        <p14:creationId xmlns:p14="http://schemas.microsoft.com/office/powerpoint/2010/main" xmlns="" val="425433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52894" y="1689418"/>
            <a:ext cx="8077619" cy="707886"/>
          </a:xfrm>
        </p:spPr>
        <p:txBody>
          <a:bodyPr/>
          <a:lstStyle/>
          <a:p>
            <a:r>
              <a:rPr lang="en-GB" sz="3200" dirty="0">
                <a:cs typeface="Poppins" panose="00000500000000000000" pitchFamily="2" charset="0"/>
              </a:rPr>
              <a:t>Find services near me </a:t>
            </a:r>
            <a:r>
              <a:rPr lang="en-GB" sz="3200" dirty="0">
                <a:cs typeface="Poppins" panose="00000500000000000000" pitchFamily="2" charset="0"/>
                <a:hlinkClick r:id="rId3"/>
              </a:rPr>
              <a:t>here</a:t>
            </a:r>
            <a:endParaRPr lang="en-GB" sz="2800" dirty="0">
              <a:cs typeface="Poppins" panose="00000500000000000000" pitchFamily="2" charset="0"/>
            </a:endParaRPr>
          </a:p>
        </p:txBody>
      </p:sp>
      <p:sp>
        <p:nvSpPr>
          <p:cNvPr id="4" name="TextBox 3">
            <a:extLst>
              <a:ext uri="{FF2B5EF4-FFF2-40B4-BE49-F238E27FC236}">
                <a16:creationId xmlns:a16="http://schemas.microsoft.com/office/drawing/2014/main" xmlns="" id="{7370696A-BAC7-4308-2200-2ECE52F9B9CF}"/>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xmlns="" id="{98860F00-6A44-EE91-B3FC-D8CCD8984F65}"/>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2">
            <a:extLst>
              <a:ext uri="{FF2B5EF4-FFF2-40B4-BE49-F238E27FC236}">
                <a16:creationId xmlns:a16="http://schemas.microsoft.com/office/drawing/2014/main" xmlns="" id="{A9E5F9D5-E0FC-8404-070D-27A3DD098DAB}"/>
              </a:ext>
            </a:extLst>
          </p:cNvPr>
          <p:cNvPicPr>
            <a:picLocks noChangeAspect="1" noChangeArrowheads="1"/>
          </p:cNvPicPr>
          <p:nvPr/>
        </p:nvPicPr>
        <p:blipFill>
          <a:blip r:embed="rId5" cstate="print">
            <a:lum bright="10000" contrast="10000"/>
            <a:extLst>
              <a:ext uri="{28A0092B-C50C-407E-A947-70E740481C1C}">
                <a14:useLocalDpi xmlns:a14="http://schemas.microsoft.com/office/drawing/2010/main" xmlns=""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38289D07-0C9C-7AE2-700A-BC6D0CDCB8C9}"/>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6358" y="2788009"/>
            <a:ext cx="2678605" cy="2751824"/>
          </a:xfrm>
          <a:prstGeom prst="rect">
            <a:avLst/>
          </a:prstGeom>
        </p:spPr>
      </p:pic>
      <p:pic>
        <p:nvPicPr>
          <p:cNvPr id="14" name="Picture 13" descr="A qr code with black dots&#10;&#10;Description automatically generated">
            <a:extLst>
              <a:ext uri="{FF2B5EF4-FFF2-40B4-BE49-F238E27FC236}">
                <a16:creationId xmlns:a16="http://schemas.microsoft.com/office/drawing/2014/main" xmlns="" id="{5DC3B8A7-F344-4A9C-42AE-B199F692F4D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978365" y="2754460"/>
            <a:ext cx="2785373" cy="2785373"/>
          </a:xfrm>
          <a:prstGeom prst="rect">
            <a:avLst/>
          </a:prstGeom>
        </p:spPr>
      </p:pic>
      <p:sp>
        <p:nvSpPr>
          <p:cNvPr id="16" name="TextBox 15">
            <a:extLst>
              <a:ext uri="{FF2B5EF4-FFF2-40B4-BE49-F238E27FC236}">
                <a16:creationId xmlns:a16="http://schemas.microsoft.com/office/drawing/2014/main" xmlns="" id="{2618C439-80BC-8B0A-D97E-987E77FDAC8C}"/>
              </a:ext>
            </a:extLst>
          </p:cNvPr>
          <p:cNvSpPr txBox="1"/>
          <p:nvPr/>
        </p:nvSpPr>
        <p:spPr>
          <a:xfrm>
            <a:off x="5210143" y="5682285"/>
            <a:ext cx="3933857" cy="707886"/>
          </a:xfrm>
          <a:prstGeom prst="rect">
            <a:avLst/>
          </a:prstGeom>
          <a:noFill/>
        </p:spPr>
        <p:txBody>
          <a:bodyPr wrap="square">
            <a:spAutoFit/>
          </a:bodyPr>
          <a:lstStyle/>
          <a:p>
            <a:r>
              <a:rPr lang="en-GB" sz="2000" b="0" dirty="0"/>
              <a:t>Scan code or </a:t>
            </a:r>
            <a:r>
              <a:rPr lang="en-GB" sz="2000" b="0" dirty="0">
                <a:solidFill>
                  <a:srgbClr val="CC00FF"/>
                </a:solidFill>
              </a:rPr>
              <a:t>visit   bit.ly/services-</a:t>
            </a:r>
            <a:r>
              <a:rPr lang="en-GB" sz="2000" b="0" dirty="0" err="1">
                <a:solidFill>
                  <a:srgbClr val="CC00FF"/>
                </a:solidFill>
              </a:rPr>
              <a:t>lothian</a:t>
            </a:r>
            <a:endParaRPr lang="en-GB" sz="2000" b="0" dirty="0">
              <a:solidFill>
                <a:srgbClr val="CC00FF"/>
              </a:solidFill>
              <a:cs typeface="Arial"/>
            </a:endParaRPr>
          </a:p>
        </p:txBody>
      </p:sp>
    </p:spTree>
    <p:extLst>
      <p:ext uri="{BB962C8B-B14F-4D97-AF65-F5344CB8AC3E}">
        <p14:creationId xmlns:p14="http://schemas.microsoft.com/office/powerpoint/2010/main" xmlns="" val="47979612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974053" y="385419"/>
            <a:ext cx="6873586" cy="137786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a:lstStyle>
          <a:p>
            <a:r>
              <a:rPr lang="en-GB" sz="3200" dirty="0">
                <a:cs typeface="Poppins" panose="00000500000000000000" pitchFamily="2" charset="0"/>
              </a:rPr>
              <a:t>Want to know more about </a:t>
            </a:r>
          </a:p>
          <a:p>
            <a:r>
              <a:rPr lang="en-GB" sz="3200" dirty="0">
                <a:cs typeface="Poppins" panose="00000500000000000000" pitchFamily="2" charset="0"/>
              </a:rPr>
              <a:t>sexual health and relationships?</a:t>
            </a:r>
          </a:p>
          <a:p>
            <a:r>
              <a:rPr lang="en-GB" sz="2000" dirty="0">
                <a:latin typeface="Poppins" panose="00000500000000000000" pitchFamily="2" charset="0"/>
                <a:cs typeface="Poppins" panose="00000500000000000000" pitchFamily="2" charset="0"/>
              </a:rPr>
              <a:t> </a:t>
            </a:r>
            <a:endParaRPr lang="en-GB" sz="1800" kern="0" dirty="0">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2203" y="2076282"/>
            <a:ext cx="2705436" cy="270543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t="7973" r="7809"/>
          <a:stretch/>
        </p:blipFill>
        <p:spPr>
          <a:xfrm>
            <a:off x="1345130" y="1934732"/>
            <a:ext cx="2595537" cy="4057846"/>
          </a:xfrm>
          <a:prstGeom prst="rect">
            <a:avLst/>
          </a:prstGeom>
        </p:spPr>
      </p:pic>
      <p:sp>
        <p:nvSpPr>
          <p:cNvPr id="9" name="TextBox 8">
            <a:extLst>
              <a:ext uri="{FF2B5EF4-FFF2-40B4-BE49-F238E27FC236}">
                <a16:creationId xmlns:a16="http://schemas.microsoft.com/office/drawing/2014/main" xmlns="" id="{A6127F1C-0048-860A-CB28-4988EA610E8B}"/>
              </a:ext>
            </a:extLst>
          </p:cNvPr>
          <p:cNvSpPr txBox="1"/>
          <p:nvPr/>
        </p:nvSpPr>
        <p:spPr>
          <a:xfrm>
            <a:off x="5019262" y="4781718"/>
            <a:ext cx="3849756" cy="1015663"/>
          </a:xfrm>
          <a:prstGeom prst="rect">
            <a:avLst/>
          </a:prstGeom>
          <a:noFill/>
        </p:spPr>
        <p:txBody>
          <a:bodyPr wrap="square">
            <a:spAutoFit/>
          </a:bodyPr>
          <a:lstStyle/>
          <a:p>
            <a:endParaRPr lang="en-GB" sz="2000" dirty="0">
              <a:latin typeface="Poppins" panose="00000500000000000000" pitchFamily="2" charset="0"/>
              <a:cs typeface="Poppins" panose="00000500000000000000" pitchFamily="2" charset="0"/>
            </a:endParaRPr>
          </a:p>
          <a:p>
            <a:r>
              <a:rPr lang="en-GB" sz="2000" dirty="0">
                <a:latin typeface="+mj-lt"/>
                <a:cs typeface="Poppins" panose="00000500000000000000" pitchFamily="2" charset="0"/>
              </a:rPr>
              <a:t>Scan code or visit </a:t>
            </a:r>
            <a:r>
              <a:rPr lang="en-GB" sz="2000" dirty="0">
                <a:solidFill>
                  <a:srgbClr val="CC00FF"/>
                </a:solidFill>
                <a:latin typeface="+mj-lt"/>
                <a:cs typeface="Poppins" panose="00000500000000000000" pitchFamily="2" charset="0"/>
              </a:rPr>
              <a:t>www.healthyrespect.co.uk</a:t>
            </a:r>
          </a:p>
        </p:txBody>
      </p:sp>
      <p:sp>
        <p:nvSpPr>
          <p:cNvPr id="7" name="TextBox 6">
            <a:extLst>
              <a:ext uri="{FF2B5EF4-FFF2-40B4-BE49-F238E27FC236}">
                <a16:creationId xmlns:a16="http://schemas.microsoft.com/office/drawing/2014/main" xmlns="" id="{43F8D1D4-E0C3-918B-90E2-A8F2EEBD8F71}"/>
              </a:ext>
            </a:extLst>
          </p:cNvPr>
          <p:cNvSpPr txBox="1">
            <a:spLocks noChangeArrowheads="1"/>
          </p:cNvSpPr>
          <p:nvPr/>
        </p:nvSpPr>
        <p:spPr bwMode="auto">
          <a:xfrm rot="16200000">
            <a:off x="-3052584" y="3050410"/>
            <a:ext cx="6858001" cy="757181"/>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11" name="Picture 10" descr="A blue text on a black background&#10;&#10;Description automatically generated">
            <a:extLst>
              <a:ext uri="{FF2B5EF4-FFF2-40B4-BE49-F238E27FC236}">
                <a16:creationId xmlns:a16="http://schemas.microsoft.com/office/drawing/2014/main" xmlns="" id="{367BE628-0821-B6EE-516B-B4025B7A15A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35434" y="5842337"/>
            <a:ext cx="2176421" cy="1015663"/>
          </a:xfrm>
          <a:prstGeom prst="rect">
            <a:avLst/>
          </a:prstGeom>
        </p:spPr>
      </p:pic>
    </p:spTree>
    <p:extLst>
      <p:ext uri="{BB962C8B-B14F-4D97-AF65-F5344CB8AC3E}">
        <p14:creationId xmlns:p14="http://schemas.microsoft.com/office/powerpoint/2010/main" xmlns="" val="372725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8ECB49-CCD0-4A8F-6C8A-407339CA52D3}"/>
              </a:ext>
            </a:extLst>
          </p:cNvPr>
          <p:cNvSpPr>
            <a:spLocks noGrp="1"/>
          </p:cNvSpPr>
          <p:nvPr>
            <p:ph type="title"/>
          </p:nvPr>
        </p:nvSpPr>
        <p:spPr>
          <a:xfrm>
            <a:off x="333202" y="1368217"/>
            <a:ext cx="8056512" cy="749357"/>
          </a:xfrm>
        </p:spPr>
        <p:txBody>
          <a:bodyPr/>
          <a:lstStyle/>
          <a:p>
            <a:r>
              <a:rPr lang="en-GB" sz="3200" dirty="0">
                <a:solidFill>
                  <a:srgbClr val="142852"/>
                </a:solidFill>
                <a:cs typeface="Poppins"/>
              </a:rPr>
              <a:t>A sexual health service is a safe place:</a:t>
            </a:r>
            <a:endParaRPr lang="en-GB" sz="3200" dirty="0"/>
          </a:p>
        </p:txBody>
      </p:sp>
      <p:sp>
        <p:nvSpPr>
          <p:cNvPr id="3" name="Content Placeholder 2">
            <a:extLst>
              <a:ext uri="{FF2B5EF4-FFF2-40B4-BE49-F238E27FC236}">
                <a16:creationId xmlns:a16="http://schemas.microsoft.com/office/drawing/2014/main" xmlns="" id="{146B4BCC-D500-3FE5-41EB-46E6F2C4FB31}"/>
              </a:ext>
            </a:extLst>
          </p:cNvPr>
          <p:cNvSpPr>
            <a:spLocks noGrp="1"/>
          </p:cNvSpPr>
          <p:nvPr>
            <p:ph idx="1"/>
          </p:nvPr>
        </p:nvSpPr>
        <p:spPr>
          <a:xfrm>
            <a:off x="4003475" y="2675684"/>
            <a:ext cx="4914018" cy="2676939"/>
          </a:xfrm>
        </p:spPr>
        <p:txBody>
          <a:bodyPr/>
          <a:lstStyle/>
          <a:p>
            <a:pPr marL="0" indent="0">
              <a:buNone/>
            </a:pPr>
            <a:endParaRPr lang="en-GB" sz="1400" b="1" dirty="0">
              <a:solidFill>
                <a:srgbClr val="142852"/>
              </a:solidFill>
              <a:latin typeface="Poppins"/>
              <a:cs typeface="Poppins"/>
            </a:endParaRPr>
          </a:p>
          <a:p>
            <a:r>
              <a:rPr lang="en-GB" sz="2400" dirty="0">
                <a:solidFill>
                  <a:srgbClr val="142852"/>
                </a:solidFill>
                <a:latin typeface="+mj-lt"/>
                <a:cs typeface="Poppins"/>
              </a:rPr>
              <a:t>for young people to talk about relationships and sexual health.</a:t>
            </a:r>
            <a:endParaRPr lang="en-GB" sz="2000" dirty="0">
              <a:solidFill>
                <a:srgbClr val="142852"/>
              </a:solidFill>
              <a:latin typeface="+mj-lt"/>
              <a:cs typeface="Poppins"/>
            </a:endParaRPr>
          </a:p>
          <a:p>
            <a:pPr marL="0" indent="0">
              <a:buNone/>
            </a:pPr>
            <a:endParaRPr lang="en-GB" sz="800" dirty="0">
              <a:solidFill>
                <a:srgbClr val="142852"/>
              </a:solidFill>
              <a:latin typeface="+mj-lt"/>
              <a:cs typeface="Poppins"/>
            </a:endParaRPr>
          </a:p>
          <a:p>
            <a:pPr>
              <a:spcBef>
                <a:spcPts val="0"/>
              </a:spcBef>
            </a:pPr>
            <a:r>
              <a:rPr lang="en-GB" sz="2400" dirty="0">
                <a:solidFill>
                  <a:srgbClr val="142852"/>
                </a:solidFill>
                <a:latin typeface="+mj-lt"/>
                <a:cs typeface="Poppins"/>
              </a:rPr>
              <a:t>to talk to a trusted adult, such as a nurse, doctor or youth worker.</a:t>
            </a:r>
          </a:p>
        </p:txBody>
      </p:sp>
      <p:sp>
        <p:nvSpPr>
          <p:cNvPr id="5" name="TextBox 4">
            <a:extLst>
              <a:ext uri="{FF2B5EF4-FFF2-40B4-BE49-F238E27FC236}">
                <a16:creationId xmlns:a16="http://schemas.microsoft.com/office/drawing/2014/main" xmlns=""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7" name="Picture 8">
            <a:extLst>
              <a:ext uri="{FF2B5EF4-FFF2-40B4-BE49-F238E27FC236}">
                <a16:creationId xmlns:a16="http://schemas.microsoft.com/office/drawing/2014/main" xmlns="" id="{9116829F-F8B4-C94A-9100-E7F83748F1C2}"/>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743" y="30888"/>
            <a:ext cx="2122706" cy="992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 group of people standing together&#10;&#10;Description automatically generated">
            <a:extLst>
              <a:ext uri="{FF2B5EF4-FFF2-40B4-BE49-F238E27FC236}">
                <a16:creationId xmlns:a16="http://schemas.microsoft.com/office/drawing/2014/main" xmlns="" id="{3EF8790A-7ABC-C682-7EFA-D9DD4461E9A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3743" y="2671826"/>
            <a:ext cx="3071562" cy="3071562"/>
          </a:xfrm>
          <a:prstGeom prst="rect">
            <a:avLst/>
          </a:prstGeom>
        </p:spPr>
      </p:pic>
      <p:pic>
        <p:nvPicPr>
          <p:cNvPr id="8" name="Picture 7">
            <a:extLst>
              <a:ext uri="{FF2B5EF4-FFF2-40B4-BE49-F238E27FC236}">
                <a16:creationId xmlns:a16="http://schemas.microsoft.com/office/drawing/2014/main" xmlns="" id="{1064BE34-4028-C67C-441A-31E600784283}"/>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b="50007"/>
          <a:stretch/>
        </p:blipFill>
        <p:spPr>
          <a:xfrm>
            <a:off x="3367355" y="5196884"/>
            <a:ext cx="2733105" cy="1366363"/>
          </a:xfrm>
          <a:prstGeom prst="rect">
            <a:avLst/>
          </a:prstGeom>
        </p:spPr>
      </p:pic>
      <p:sp>
        <p:nvSpPr>
          <p:cNvPr id="9" name="Text Box 7">
            <a:extLst>
              <a:ext uri="{FF2B5EF4-FFF2-40B4-BE49-F238E27FC236}">
                <a16:creationId xmlns:a16="http://schemas.microsoft.com/office/drawing/2014/main" xmlns="" id="{84B2EC2A-46C2-AEC2-33F7-159DCBAEF2F3}"/>
              </a:ext>
            </a:extLst>
          </p:cNvPr>
          <p:cNvSpPr txBox="1">
            <a:spLocks noChangeArrowheads="1"/>
          </p:cNvSpPr>
          <p:nvPr/>
        </p:nvSpPr>
        <p:spPr bwMode="auto">
          <a:xfrm>
            <a:off x="5721782" y="6193915"/>
            <a:ext cx="302567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800" dirty="0">
                <a:solidFill>
                  <a:srgbClr val="CC00FF"/>
                </a:solidFill>
                <a:latin typeface="+mj-lt"/>
                <a:cs typeface="Poppins"/>
              </a:rPr>
              <a:t>All identities welcome</a:t>
            </a:r>
          </a:p>
        </p:txBody>
      </p:sp>
      <p:pic>
        <p:nvPicPr>
          <p:cNvPr id="11" name="Picture 22">
            <a:extLst>
              <a:ext uri="{FF2B5EF4-FFF2-40B4-BE49-F238E27FC236}">
                <a16:creationId xmlns:a16="http://schemas.microsoft.com/office/drawing/2014/main" xmlns="" id="{281AE504-7F5D-3206-5F08-9951A35668D4}"/>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xmlns="" val="0"/>
              </a:ext>
            </a:extLst>
          </a:blip>
          <a:srcRect/>
          <a:stretch>
            <a:fillRect/>
          </a:stretch>
        </p:blipFill>
        <p:spPr bwMode="auto">
          <a:xfrm>
            <a:off x="7795257" y="164713"/>
            <a:ext cx="966788"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9307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12" name="Picture 8">
            <a:extLst>
              <a:ext uri="{FF2B5EF4-FFF2-40B4-BE49-F238E27FC236}">
                <a16:creationId xmlns:a16="http://schemas.microsoft.com/office/drawing/2014/main" xmlns="" id="{9A884F1C-99CD-8F8E-2407-B33AA652928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2">
            <a:extLst>
              <a:ext uri="{FF2B5EF4-FFF2-40B4-BE49-F238E27FC236}">
                <a16:creationId xmlns:a16="http://schemas.microsoft.com/office/drawing/2014/main" xmlns="" id="{BFFBA59F-034D-2950-CC40-33033F14D695}"/>
              </a:ext>
            </a:extLst>
          </p:cNvPr>
          <p:cNvPicPr>
            <a:picLocks noChangeAspect="1" noChangeArrowheads="1"/>
          </p:cNvPicPr>
          <p:nvPr/>
        </p:nvPicPr>
        <p:blipFill>
          <a:blip r:embed="rId4" cstate="print">
            <a:lum bright="10000" contrast="10000"/>
            <a:extLst>
              <a:ext uri="{28A0092B-C50C-407E-A947-70E740481C1C}">
                <a14:useLocalDpi xmlns:a14="http://schemas.microsoft.com/office/drawing/2010/main" xmlns="" val="0"/>
              </a:ext>
            </a:extLst>
          </a:blip>
          <a:srcRect/>
          <a:stretch>
            <a:fillRect/>
          </a:stretch>
        </p:blipFill>
        <p:spPr bwMode="auto">
          <a:xfrm>
            <a:off x="7836872" y="167535"/>
            <a:ext cx="966788"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ABE07814-9A46-A779-6BFA-1095C90F75A2}"/>
              </a:ext>
            </a:extLst>
          </p:cNvPr>
          <p:cNvSpPr txBox="1"/>
          <p:nvPr/>
        </p:nvSpPr>
        <p:spPr>
          <a:xfrm>
            <a:off x="4106075" y="3177960"/>
            <a:ext cx="4214191" cy="1569660"/>
          </a:xfrm>
          <a:prstGeom prst="rect">
            <a:avLst/>
          </a:prstGeom>
          <a:noFill/>
        </p:spPr>
        <p:txBody>
          <a:bodyPr wrap="square">
            <a:spAutoFit/>
          </a:bodyPr>
          <a:lstStyle/>
          <a:p>
            <a:endParaRPr lang="en-GB" sz="2400" b="0" i="0" dirty="0">
              <a:solidFill>
                <a:srgbClr val="142852"/>
              </a:solidFill>
              <a:effectLst/>
              <a:latin typeface="+mj-lt"/>
            </a:endParaRPr>
          </a:p>
          <a:p>
            <a:pPr marL="342900" indent="-342900">
              <a:buFont typeface="Arial" panose="020B0604020202020204" pitchFamily="34" charset="0"/>
              <a:buChar char="•"/>
            </a:pPr>
            <a:r>
              <a:rPr lang="en-GB" sz="2400" b="0" i="0" dirty="0">
                <a:solidFill>
                  <a:srgbClr val="142852"/>
                </a:solidFill>
                <a:effectLst/>
                <a:latin typeface="+mj-lt"/>
              </a:rPr>
              <a:t>free, confidential sexual health help, advice and treatment.</a:t>
            </a:r>
            <a:endParaRPr lang="en-GB" sz="2400" dirty="0">
              <a:latin typeface="+mj-lt"/>
            </a:endParaRPr>
          </a:p>
        </p:txBody>
      </p:sp>
      <p:pic>
        <p:nvPicPr>
          <p:cNvPr id="15" name="Picture 14" descr="A cartoon of a person sitting on a medical bed&#10;&#10;Description automatically generated">
            <a:extLst>
              <a:ext uri="{FF2B5EF4-FFF2-40B4-BE49-F238E27FC236}">
                <a16:creationId xmlns:a16="http://schemas.microsoft.com/office/drawing/2014/main" xmlns="" id="{BF92C80A-3331-4CB0-1B54-BACC58C681A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5384" y="2982492"/>
            <a:ext cx="3022721" cy="3022721"/>
          </a:xfrm>
          <a:prstGeom prst="rect">
            <a:avLst/>
          </a:prstGeom>
        </p:spPr>
      </p:pic>
      <p:sp>
        <p:nvSpPr>
          <p:cNvPr id="17" name="TextBox 16">
            <a:extLst>
              <a:ext uri="{FF2B5EF4-FFF2-40B4-BE49-F238E27FC236}">
                <a16:creationId xmlns:a16="http://schemas.microsoft.com/office/drawing/2014/main" xmlns="" id="{487D5CF7-5F46-7F1B-3AB3-332EF55574FE}"/>
              </a:ext>
            </a:extLst>
          </p:cNvPr>
          <p:cNvSpPr txBox="1"/>
          <p:nvPr/>
        </p:nvSpPr>
        <p:spPr>
          <a:xfrm>
            <a:off x="469269" y="1448026"/>
            <a:ext cx="8136834" cy="1077218"/>
          </a:xfrm>
          <a:prstGeom prst="rect">
            <a:avLst/>
          </a:prstGeom>
          <a:noFill/>
        </p:spPr>
        <p:txBody>
          <a:bodyPr wrap="square">
            <a:spAutoFit/>
          </a:bodyPr>
          <a:lstStyle/>
          <a:p>
            <a:r>
              <a:rPr lang="en-GB" sz="3200" i="0" dirty="0">
                <a:solidFill>
                  <a:srgbClr val="142852"/>
                </a:solidFill>
                <a:effectLst/>
                <a:latin typeface="+mj-lt"/>
              </a:rPr>
              <a:t>Young people aged 13 and older have the right to:</a:t>
            </a:r>
          </a:p>
        </p:txBody>
      </p:sp>
    </p:spTree>
    <p:extLst>
      <p:ext uri="{BB962C8B-B14F-4D97-AF65-F5344CB8AC3E}">
        <p14:creationId xmlns:p14="http://schemas.microsoft.com/office/powerpoint/2010/main" xmlns="" val="397152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8ECB49-CCD0-4A8F-6C8A-407339CA52D3}"/>
              </a:ext>
            </a:extLst>
          </p:cNvPr>
          <p:cNvSpPr>
            <a:spLocks noGrp="1"/>
          </p:cNvSpPr>
          <p:nvPr>
            <p:ph type="title"/>
          </p:nvPr>
        </p:nvSpPr>
        <p:spPr>
          <a:xfrm>
            <a:off x="543743" y="1368217"/>
            <a:ext cx="8056512" cy="1091790"/>
          </a:xfrm>
        </p:spPr>
        <p:txBody>
          <a:bodyPr/>
          <a:lstStyle/>
          <a:p>
            <a:r>
              <a:rPr lang="en-GB" sz="3200" dirty="0">
                <a:solidFill>
                  <a:srgbClr val="142852"/>
                </a:solidFill>
                <a:cs typeface="Poppins"/>
              </a:rPr>
              <a:t>Young people aged 13 and older can get:</a:t>
            </a:r>
            <a:endParaRPr lang="en-GB" sz="3200" dirty="0"/>
          </a:p>
        </p:txBody>
      </p:sp>
      <p:sp>
        <p:nvSpPr>
          <p:cNvPr id="3" name="Content Placeholder 2">
            <a:extLst>
              <a:ext uri="{FF2B5EF4-FFF2-40B4-BE49-F238E27FC236}">
                <a16:creationId xmlns:a16="http://schemas.microsoft.com/office/drawing/2014/main" xmlns="" id="{146B4BCC-D500-3FE5-41EB-46E6F2C4FB31}"/>
              </a:ext>
            </a:extLst>
          </p:cNvPr>
          <p:cNvSpPr>
            <a:spLocks noGrp="1"/>
          </p:cNvSpPr>
          <p:nvPr>
            <p:ph idx="1"/>
          </p:nvPr>
        </p:nvSpPr>
        <p:spPr>
          <a:xfrm>
            <a:off x="4003560" y="2921268"/>
            <a:ext cx="4899793" cy="2833691"/>
          </a:xfrm>
        </p:spPr>
        <p:txBody>
          <a:bodyPr/>
          <a:lstStyle/>
          <a:p>
            <a:r>
              <a:rPr lang="en-GB" sz="2400" dirty="0">
                <a:solidFill>
                  <a:srgbClr val="142852"/>
                </a:solidFill>
                <a:latin typeface="+mj-lt"/>
                <a:cs typeface="Poppins"/>
              </a:rPr>
              <a:t>free condoms</a:t>
            </a:r>
          </a:p>
          <a:p>
            <a:r>
              <a:rPr lang="en-GB" sz="2400" dirty="0">
                <a:solidFill>
                  <a:srgbClr val="142852"/>
                </a:solidFill>
                <a:latin typeface="+mj-lt"/>
                <a:cs typeface="Poppins"/>
              </a:rPr>
              <a:t>pregnancy testing and advice</a:t>
            </a:r>
            <a:endParaRPr lang="en-GB" dirty="0">
              <a:latin typeface="+mj-lt"/>
              <a:cs typeface="Arial"/>
            </a:endParaRPr>
          </a:p>
          <a:p>
            <a:r>
              <a:rPr lang="en-GB" sz="2400" dirty="0">
                <a:solidFill>
                  <a:srgbClr val="142852"/>
                </a:solidFill>
                <a:latin typeface="+mj-lt"/>
                <a:cs typeface="Poppins"/>
              </a:rPr>
              <a:t>STI testing and treatment</a:t>
            </a:r>
            <a:endParaRPr lang="en-GB" dirty="0">
              <a:cs typeface="Arial"/>
            </a:endParaRPr>
          </a:p>
          <a:p>
            <a:r>
              <a:rPr lang="en-GB" sz="2400" dirty="0">
                <a:solidFill>
                  <a:srgbClr val="142852"/>
                </a:solidFill>
                <a:latin typeface="+mj-lt"/>
                <a:cs typeface="Poppins"/>
              </a:rPr>
              <a:t>emergency contraception</a:t>
            </a:r>
          </a:p>
          <a:p>
            <a:r>
              <a:rPr lang="en-GB" sz="2400" dirty="0">
                <a:solidFill>
                  <a:srgbClr val="142852"/>
                </a:solidFill>
                <a:latin typeface="+mj-lt"/>
                <a:cs typeface="Poppins"/>
              </a:rPr>
              <a:t>contraception (pill, implant, coil)</a:t>
            </a:r>
            <a:endParaRPr lang="en-GB" dirty="0"/>
          </a:p>
          <a:p>
            <a:pPr marL="0" indent="0">
              <a:buNone/>
            </a:pPr>
            <a:endParaRPr lang="en-GB" sz="2400" dirty="0">
              <a:solidFill>
                <a:srgbClr val="142852"/>
              </a:solidFill>
              <a:latin typeface="+mj-lt"/>
              <a:cs typeface="Poppins"/>
            </a:endParaRPr>
          </a:p>
          <a:p>
            <a:endParaRPr lang="en-GB" sz="800" dirty="0">
              <a:solidFill>
                <a:srgbClr val="142852"/>
              </a:solidFill>
              <a:latin typeface="+mj-lt"/>
              <a:cs typeface="Poppins"/>
            </a:endParaRPr>
          </a:p>
        </p:txBody>
      </p:sp>
      <p:sp>
        <p:nvSpPr>
          <p:cNvPr id="5" name="TextBox 4">
            <a:extLst>
              <a:ext uri="{FF2B5EF4-FFF2-40B4-BE49-F238E27FC236}">
                <a16:creationId xmlns:a16="http://schemas.microsoft.com/office/drawing/2014/main" xmlns=""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11" name="Picture 10" descr="A person and person in medical uniforms&#10;&#10;Description automatically generated">
            <a:extLst>
              <a:ext uri="{FF2B5EF4-FFF2-40B4-BE49-F238E27FC236}">
                <a16:creationId xmlns:a16="http://schemas.microsoft.com/office/drawing/2014/main" xmlns="" id="{D04F76B9-992F-09A3-40EB-F5E5C41B942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9760" y="2704414"/>
            <a:ext cx="3047028" cy="3047028"/>
          </a:xfrm>
          <a:prstGeom prst="rect">
            <a:avLst/>
          </a:prstGeom>
        </p:spPr>
      </p:pic>
      <p:pic>
        <p:nvPicPr>
          <p:cNvPr id="12" name="Picture 8">
            <a:extLst>
              <a:ext uri="{FF2B5EF4-FFF2-40B4-BE49-F238E27FC236}">
                <a16:creationId xmlns:a16="http://schemas.microsoft.com/office/drawing/2014/main" xmlns="" id="{9A884F1C-99CD-8F8E-2407-B33AA6529288}"/>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2">
            <a:extLst>
              <a:ext uri="{FF2B5EF4-FFF2-40B4-BE49-F238E27FC236}">
                <a16:creationId xmlns:a16="http://schemas.microsoft.com/office/drawing/2014/main" xmlns="" id="{BFFBA59F-034D-2950-CC40-33033F14D695}"/>
              </a:ext>
            </a:extLst>
          </p:cNvPr>
          <p:cNvPicPr>
            <a:picLocks noChangeAspect="1" noChangeArrowheads="1"/>
          </p:cNvPicPr>
          <p:nvPr/>
        </p:nvPicPr>
        <p:blipFill>
          <a:blip r:embed="rId5" cstate="print">
            <a:lum bright="10000" contrast="10000"/>
            <a:extLst>
              <a:ext uri="{28A0092B-C50C-407E-A947-70E740481C1C}">
                <a14:useLocalDpi xmlns:a14="http://schemas.microsoft.com/office/drawing/2010/main" xmlns="" val="0"/>
              </a:ext>
            </a:extLst>
          </a:blip>
          <a:srcRect/>
          <a:stretch>
            <a:fillRect/>
          </a:stretch>
        </p:blipFill>
        <p:spPr bwMode="auto">
          <a:xfrm>
            <a:off x="7836872" y="167535"/>
            <a:ext cx="966788"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4755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2" y="1251739"/>
            <a:ext cx="7607300" cy="729343"/>
          </a:xfrm>
        </p:spPr>
        <p:txBody>
          <a:bodyPr/>
          <a:lstStyle/>
          <a:p>
            <a:r>
              <a:rPr lang="en-GB" sz="3200" dirty="0">
                <a:solidFill>
                  <a:srgbClr val="142852"/>
                </a:solidFill>
                <a:cs typeface="Poppins"/>
              </a:rPr>
              <a:t>These services are confidential</a:t>
            </a:r>
            <a:endParaRPr lang="en-GB" sz="3200" dirty="0"/>
          </a:p>
        </p:txBody>
      </p:sp>
      <p:sp>
        <p:nvSpPr>
          <p:cNvPr id="3" name="Content Placeholder 2"/>
          <p:cNvSpPr>
            <a:spLocks noGrp="1"/>
          </p:cNvSpPr>
          <p:nvPr>
            <p:ph idx="1"/>
          </p:nvPr>
        </p:nvSpPr>
        <p:spPr>
          <a:xfrm>
            <a:off x="4572000" y="3292419"/>
            <a:ext cx="4024080" cy="1584500"/>
          </a:xfrm>
        </p:spPr>
        <p:txBody>
          <a:bodyPr/>
          <a:lstStyle/>
          <a:p>
            <a:pPr marL="0" indent="0">
              <a:buNone/>
            </a:pPr>
            <a:r>
              <a:rPr lang="en-GB" sz="2400" b="0" i="0" dirty="0">
                <a:solidFill>
                  <a:srgbClr val="142852"/>
                </a:solidFill>
                <a:effectLst/>
                <a:latin typeface="+mj-lt"/>
              </a:rPr>
              <a:t>This means the information you share with that service will stay private.</a:t>
            </a:r>
            <a:endParaRPr lang="en-GB" sz="2400" dirty="0">
              <a:solidFill>
                <a:srgbClr val="142852"/>
              </a:solidFill>
              <a:latin typeface="+mj-lt"/>
              <a:cs typeface="Poppins" panose="00000500000000000000" pitchFamily="2" charset="0"/>
            </a:endParaRPr>
          </a:p>
          <a:p>
            <a:endParaRPr lang="en-GB" dirty="0"/>
          </a:p>
        </p:txBody>
      </p:sp>
      <p:sp>
        <p:nvSpPr>
          <p:cNvPr id="5" name="TextBox 4">
            <a:extLst>
              <a:ext uri="{FF2B5EF4-FFF2-40B4-BE49-F238E27FC236}">
                <a16:creationId xmlns:a16="http://schemas.microsoft.com/office/drawing/2014/main" xmlns="" id="{77DACCE5-57C4-9EB8-9053-39F0D7622F50}"/>
              </a:ext>
            </a:extLst>
          </p:cNvPr>
          <p:cNvSpPr txBox="1">
            <a:spLocks noChangeArrowheads="1"/>
          </p:cNvSpPr>
          <p:nvPr/>
        </p:nvSpPr>
        <p:spPr bwMode="auto">
          <a:xfrm>
            <a:off x="1" y="6127"/>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9" name="Picture 8" descr="A cartoon of a person sitting in a chair and a person sitting at a desk&#10;&#10;Description automatically generated">
            <a:extLst>
              <a:ext uri="{FF2B5EF4-FFF2-40B4-BE49-F238E27FC236}">
                <a16:creationId xmlns:a16="http://schemas.microsoft.com/office/drawing/2014/main" xmlns="" id="{43F33C18-1790-449F-D220-2EDC9B864B2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6216" y="2520912"/>
            <a:ext cx="3127515" cy="3127515"/>
          </a:xfrm>
          <a:prstGeom prst="rect">
            <a:avLst/>
          </a:prstGeom>
        </p:spPr>
      </p:pic>
      <p:pic>
        <p:nvPicPr>
          <p:cNvPr id="14" name="Picture 8">
            <a:extLst>
              <a:ext uri="{FF2B5EF4-FFF2-40B4-BE49-F238E27FC236}">
                <a16:creationId xmlns:a16="http://schemas.microsoft.com/office/drawing/2014/main" xmlns="" id="{5791762E-58CB-E7D9-ABEC-91817FA2328E}"/>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2">
            <a:extLst>
              <a:ext uri="{FF2B5EF4-FFF2-40B4-BE49-F238E27FC236}">
                <a16:creationId xmlns:a16="http://schemas.microsoft.com/office/drawing/2014/main" xmlns="" id="{CC4B4427-D133-0E18-5644-B6C2E6F178D7}"/>
              </a:ext>
            </a:extLst>
          </p:cNvPr>
          <p:cNvPicPr>
            <a:picLocks noChangeAspect="1" noChangeArrowheads="1"/>
          </p:cNvPicPr>
          <p:nvPr/>
        </p:nvPicPr>
        <p:blipFill>
          <a:blip r:embed="rId5" cstate="print">
            <a:lum bright="10000" contrast="10000"/>
            <a:extLst>
              <a:ext uri="{28A0092B-C50C-407E-A947-70E740481C1C}">
                <a14:useLocalDpi xmlns:a14="http://schemas.microsoft.com/office/drawing/2010/main" xmlns="" val="0"/>
              </a:ext>
            </a:extLst>
          </a:blip>
          <a:srcRect/>
          <a:stretch>
            <a:fillRect/>
          </a:stretch>
        </p:blipFill>
        <p:spPr bwMode="auto">
          <a:xfrm>
            <a:off x="7662388" y="148804"/>
            <a:ext cx="966788"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830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6156" y="2587878"/>
            <a:ext cx="4545495" cy="2367760"/>
          </a:xfrm>
        </p:spPr>
        <p:txBody>
          <a:bodyPr/>
          <a:lstStyle/>
          <a:p>
            <a:pPr marL="0" indent="0">
              <a:buNone/>
            </a:pPr>
            <a:r>
              <a:rPr lang="en-GB" sz="2400" b="0" i="0" dirty="0">
                <a:solidFill>
                  <a:srgbClr val="142852"/>
                </a:solidFill>
                <a:effectLst/>
                <a:latin typeface="+mj-lt"/>
              </a:rPr>
              <a:t>If the service thinks you are in danger or need further support, they may share some information with another professional to keep you safe.</a:t>
            </a:r>
            <a:r>
              <a:rPr lang="en-GB" sz="2400" dirty="0">
                <a:solidFill>
                  <a:srgbClr val="142852"/>
                </a:solidFill>
                <a:latin typeface="+mj-lt"/>
                <a:cs typeface="Poppins" panose="00000500000000000000" pitchFamily="2" charset="0"/>
              </a:rPr>
              <a:t> </a:t>
            </a:r>
            <a:endParaRPr lang="en-GB" sz="2400" dirty="0">
              <a:latin typeface="+mj-lt"/>
              <a:cs typeface="Poppins" panose="00000500000000000000" pitchFamily="2" charset="0"/>
            </a:endParaRPr>
          </a:p>
          <a:p>
            <a:pPr marL="0" indent="0">
              <a:buNone/>
            </a:pPr>
            <a:endParaRPr lang="en-GB" sz="2400" dirty="0">
              <a:solidFill>
                <a:srgbClr val="142852"/>
              </a:solidFill>
              <a:latin typeface="+mj-lt"/>
              <a:cs typeface="Poppins" panose="00000500000000000000" pitchFamily="2" charset="0"/>
            </a:endParaRPr>
          </a:p>
          <a:p>
            <a:pPr marL="0" indent="0">
              <a:buNone/>
            </a:pPr>
            <a:endParaRPr lang="en-GB" dirty="0"/>
          </a:p>
        </p:txBody>
      </p:sp>
      <p:sp>
        <p:nvSpPr>
          <p:cNvPr id="5" name="TextBox 4">
            <a:extLst>
              <a:ext uri="{FF2B5EF4-FFF2-40B4-BE49-F238E27FC236}">
                <a16:creationId xmlns:a16="http://schemas.microsoft.com/office/drawing/2014/main" xmlns="" id="{77DACCE5-57C4-9EB8-9053-39F0D7622F50}"/>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xmlns="" id="{8D79CEFE-F327-54EE-ED58-CCE8C8EFB463}"/>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A cartoon of a person sitting at a desk and a doctor&#10;&#10;Description automatically generated">
            <a:extLst>
              <a:ext uri="{FF2B5EF4-FFF2-40B4-BE49-F238E27FC236}">
                <a16:creationId xmlns:a16="http://schemas.microsoft.com/office/drawing/2014/main" xmlns="" id="{4E453758-A324-DCAE-8018-DCEE961D1C5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2349" y="2088757"/>
            <a:ext cx="3133192" cy="3133192"/>
          </a:xfrm>
          <a:prstGeom prst="rect">
            <a:avLst/>
          </a:prstGeom>
        </p:spPr>
      </p:pic>
      <p:sp>
        <p:nvSpPr>
          <p:cNvPr id="12" name="Content Placeholder 2">
            <a:extLst>
              <a:ext uri="{FF2B5EF4-FFF2-40B4-BE49-F238E27FC236}">
                <a16:creationId xmlns:a16="http://schemas.microsoft.com/office/drawing/2014/main" xmlns="" id="{7F53CA46-EB1D-A68B-3E1C-E96DCFBAC128}"/>
              </a:ext>
            </a:extLst>
          </p:cNvPr>
          <p:cNvSpPr txBox="1">
            <a:spLocks/>
          </p:cNvSpPr>
          <p:nvPr/>
        </p:nvSpPr>
        <p:spPr bwMode="auto">
          <a:xfrm>
            <a:off x="512349" y="5895855"/>
            <a:ext cx="7377860" cy="660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pPr marL="0" indent="0">
              <a:buFontTx/>
              <a:buNone/>
            </a:pPr>
            <a:r>
              <a:rPr lang="en-GB" sz="2400" b="0" kern="0" dirty="0">
                <a:solidFill>
                  <a:srgbClr val="142852"/>
                </a:solidFill>
                <a:latin typeface="+mj-lt"/>
                <a:cs typeface="Poppins" panose="00000500000000000000" pitchFamily="2" charset="0"/>
              </a:rPr>
              <a:t>Learn more about </a:t>
            </a:r>
            <a:r>
              <a:rPr lang="en-GB" sz="2400" b="0" kern="0" dirty="0">
                <a:solidFill>
                  <a:srgbClr val="142852"/>
                </a:solidFill>
                <a:latin typeface="+mj-lt"/>
                <a:cs typeface="Poppins" panose="00000500000000000000" pitchFamily="2" charset="0"/>
                <a:hlinkClick r:id="rId5"/>
              </a:rPr>
              <a:t>confidentiality </a:t>
            </a:r>
            <a:endParaRPr lang="en-GB" sz="2400" b="0" kern="0" dirty="0">
              <a:solidFill>
                <a:srgbClr val="142852"/>
              </a:solidFill>
              <a:latin typeface="+mj-lt"/>
              <a:cs typeface="Poppins" panose="00000500000000000000" pitchFamily="2" charset="0"/>
            </a:endParaRPr>
          </a:p>
          <a:p>
            <a:pPr marL="0" indent="0">
              <a:buFontTx/>
              <a:buNone/>
            </a:pPr>
            <a:endParaRPr lang="en-GB" b="0" kern="0" dirty="0"/>
          </a:p>
        </p:txBody>
      </p:sp>
      <p:pic>
        <p:nvPicPr>
          <p:cNvPr id="13" name="Picture 22">
            <a:extLst>
              <a:ext uri="{FF2B5EF4-FFF2-40B4-BE49-F238E27FC236}">
                <a16:creationId xmlns:a16="http://schemas.microsoft.com/office/drawing/2014/main" xmlns="" id="{F211B8E6-AC41-0440-0794-B757E6F6F851}"/>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xmlns=""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289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33190" y="1710926"/>
            <a:ext cx="8077619" cy="1133652"/>
          </a:xfrm>
        </p:spPr>
        <p:txBody>
          <a:bodyPr/>
          <a:lstStyle/>
          <a:p>
            <a:r>
              <a:rPr lang="en-GB" sz="3200" dirty="0">
                <a:cs typeface="Poppins" panose="00000500000000000000" pitchFamily="2" charset="0"/>
              </a:rPr>
              <a:t>Where can young people find sexual health services</a:t>
            </a:r>
            <a:r>
              <a:rPr lang="en-GB" sz="2800" dirty="0">
                <a:cs typeface="Poppins" panose="00000500000000000000" pitchFamily="2" charset="0"/>
              </a:rPr>
              <a:t>?</a:t>
            </a:r>
          </a:p>
        </p:txBody>
      </p:sp>
      <p:sp>
        <p:nvSpPr>
          <p:cNvPr id="4" name="TextBox 3">
            <a:extLst>
              <a:ext uri="{FF2B5EF4-FFF2-40B4-BE49-F238E27FC236}">
                <a16:creationId xmlns:a16="http://schemas.microsoft.com/office/drawing/2014/main" xmlns="" id="{7370696A-BAC7-4308-2200-2ECE52F9B9CF}"/>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xmlns="" id="{98860F00-6A44-EE91-B3FC-D8CCD8984F65}"/>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2">
            <a:extLst>
              <a:ext uri="{FF2B5EF4-FFF2-40B4-BE49-F238E27FC236}">
                <a16:creationId xmlns:a16="http://schemas.microsoft.com/office/drawing/2014/main" xmlns="" id="{A9E5F9D5-E0FC-8404-070D-27A3DD098DAB}"/>
              </a:ext>
            </a:extLst>
          </p:cNvPr>
          <p:cNvPicPr>
            <a:picLocks noChangeAspect="1" noChangeArrowheads="1"/>
          </p:cNvPicPr>
          <p:nvPr/>
        </p:nvPicPr>
        <p:blipFill>
          <a:blip r:embed="rId4" cstate="print">
            <a:lum bright="10000" contrast="10000"/>
            <a:extLst>
              <a:ext uri="{28A0092B-C50C-407E-A947-70E740481C1C}">
                <a14:useLocalDpi xmlns:a14="http://schemas.microsoft.com/office/drawing/2010/main" xmlns=""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38289D07-0C9C-7AE2-700A-BC6D0CDCB8C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80671" y="3020170"/>
            <a:ext cx="2678605" cy="2751824"/>
          </a:xfrm>
          <a:prstGeom prst="rect">
            <a:avLst/>
          </a:prstGeom>
        </p:spPr>
      </p:pic>
      <p:pic>
        <p:nvPicPr>
          <p:cNvPr id="14" name="Picture 13" descr="A qr code with black dots&#10;&#10;Description automatically generated">
            <a:extLst>
              <a:ext uri="{FF2B5EF4-FFF2-40B4-BE49-F238E27FC236}">
                <a16:creationId xmlns:a16="http://schemas.microsoft.com/office/drawing/2014/main" xmlns="" id="{5DC3B8A7-F344-4A9C-42AE-B199F692F4D3}"/>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735033" y="2986621"/>
            <a:ext cx="2785373" cy="2785373"/>
          </a:xfrm>
          <a:prstGeom prst="rect">
            <a:avLst/>
          </a:prstGeom>
        </p:spPr>
      </p:pic>
      <p:sp>
        <p:nvSpPr>
          <p:cNvPr id="16" name="TextBox 15">
            <a:extLst>
              <a:ext uri="{FF2B5EF4-FFF2-40B4-BE49-F238E27FC236}">
                <a16:creationId xmlns:a16="http://schemas.microsoft.com/office/drawing/2014/main" xmlns="" id="{2618C439-80BC-8B0A-D97E-987E77FDAC8C}"/>
              </a:ext>
            </a:extLst>
          </p:cNvPr>
          <p:cNvSpPr txBox="1"/>
          <p:nvPr/>
        </p:nvSpPr>
        <p:spPr>
          <a:xfrm>
            <a:off x="4985121" y="5925173"/>
            <a:ext cx="3933857" cy="707886"/>
          </a:xfrm>
          <a:prstGeom prst="rect">
            <a:avLst/>
          </a:prstGeom>
          <a:noFill/>
        </p:spPr>
        <p:txBody>
          <a:bodyPr wrap="square">
            <a:spAutoFit/>
          </a:bodyPr>
          <a:lstStyle/>
          <a:p>
            <a:r>
              <a:rPr lang="en-GB" sz="2000" b="0" dirty="0"/>
              <a:t>Scan code or </a:t>
            </a:r>
            <a:r>
              <a:rPr lang="en-GB" sz="2000" b="0" dirty="0">
                <a:solidFill>
                  <a:srgbClr val="CC00FF"/>
                </a:solidFill>
              </a:rPr>
              <a:t>visit   bit.ly/services-</a:t>
            </a:r>
            <a:r>
              <a:rPr lang="en-GB" sz="2000" b="0" dirty="0" err="1">
                <a:solidFill>
                  <a:srgbClr val="CC00FF"/>
                </a:solidFill>
              </a:rPr>
              <a:t>lothian</a:t>
            </a:r>
            <a:endParaRPr lang="en-GB" sz="2000" b="0" dirty="0">
              <a:solidFill>
                <a:srgbClr val="CC00FF"/>
              </a:solidFill>
              <a:cs typeface="Arial"/>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66" y="1531025"/>
            <a:ext cx="8030817" cy="786237"/>
          </a:xfrm>
        </p:spPr>
        <p:txBody>
          <a:bodyPr/>
          <a:lstStyle/>
          <a:p>
            <a:r>
              <a:rPr lang="en-GB" sz="3200" dirty="0">
                <a:cs typeface="Poppins" panose="00000500000000000000" pitchFamily="2" charset="0"/>
              </a:rPr>
              <a:t>Talk to a school nurse</a:t>
            </a:r>
          </a:p>
        </p:txBody>
      </p:sp>
      <p:sp>
        <p:nvSpPr>
          <p:cNvPr id="7" name="Content Placeholder 2"/>
          <p:cNvSpPr txBox="1">
            <a:spLocks/>
          </p:cNvSpPr>
          <p:nvPr/>
        </p:nvSpPr>
        <p:spPr bwMode="auto">
          <a:xfrm>
            <a:off x="3927915" y="2657352"/>
            <a:ext cx="5058923" cy="37667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r>
              <a:rPr lang="en-GB" sz="2400" b="0" kern="0" dirty="0">
                <a:latin typeface="+mj-lt"/>
                <a:cs typeface="Poppins"/>
              </a:rPr>
              <a:t>NHS Lothian school nurse in every school.</a:t>
            </a:r>
          </a:p>
          <a:p>
            <a:r>
              <a:rPr lang="en-GB" sz="2400" b="0" kern="0" dirty="0">
                <a:latin typeface="+mj-lt"/>
                <a:cs typeface="Poppins"/>
              </a:rPr>
              <a:t>Get support, pregnancy testing and free condoms.</a:t>
            </a:r>
          </a:p>
          <a:p>
            <a:r>
              <a:rPr lang="en-GB" sz="2400" b="0" kern="0" dirty="0">
                <a:latin typeface="+mj-lt"/>
                <a:cs typeface="Poppins" panose="00000500000000000000" pitchFamily="2" charset="0"/>
              </a:rPr>
              <a:t>They offer the same confidentiality.</a:t>
            </a:r>
          </a:p>
          <a:p>
            <a:r>
              <a:rPr lang="en-GB" sz="2400" b="0" dirty="0">
                <a:latin typeface="+mj-lt"/>
              </a:rPr>
              <a:t>Ask your Pupil Support Leader about how to get an appointment.</a:t>
            </a:r>
          </a:p>
        </p:txBody>
      </p:sp>
      <p:sp>
        <p:nvSpPr>
          <p:cNvPr id="6" name="TextBox 5">
            <a:extLst>
              <a:ext uri="{FF2B5EF4-FFF2-40B4-BE49-F238E27FC236}">
                <a16:creationId xmlns:a16="http://schemas.microsoft.com/office/drawing/2014/main" xmlns="" id="{F17AE7CB-8B13-AF0F-66FE-1B9ADCF3E306}"/>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9" name="Picture 8">
            <a:extLst>
              <a:ext uri="{FF2B5EF4-FFF2-40B4-BE49-F238E27FC236}">
                <a16:creationId xmlns:a16="http://schemas.microsoft.com/office/drawing/2014/main" xmlns="" id="{17A78440-0027-AAA3-8E2B-A9FCB039696C}"/>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A cartoon of a nurse standing in front of lockers&#10;&#10;Description automatically generated">
            <a:extLst>
              <a:ext uri="{FF2B5EF4-FFF2-40B4-BE49-F238E27FC236}">
                <a16:creationId xmlns:a16="http://schemas.microsoft.com/office/drawing/2014/main" xmlns="" id="{6CA95D10-B4E4-5E21-2D33-716AE2BDDEF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6566" y="2657352"/>
            <a:ext cx="3154486" cy="3154486"/>
          </a:xfrm>
          <a:prstGeom prst="rect">
            <a:avLst/>
          </a:prstGeom>
        </p:spPr>
      </p:pic>
      <p:sp>
        <p:nvSpPr>
          <p:cNvPr id="15" name="Freeform 4">
            <a:extLst>
              <a:ext uri="{FF2B5EF4-FFF2-40B4-BE49-F238E27FC236}">
                <a16:creationId xmlns:a16="http://schemas.microsoft.com/office/drawing/2014/main" xmlns="" id="{D4CE0387-9E3F-F4F5-13AA-1DBBABDC7BB9}"/>
              </a:ext>
            </a:extLst>
          </p:cNvPr>
          <p:cNvSpPr/>
          <p:nvPr/>
        </p:nvSpPr>
        <p:spPr>
          <a:xfrm>
            <a:off x="2771533" y="2846062"/>
            <a:ext cx="879519" cy="359854"/>
          </a:xfrm>
          <a:custGeom>
            <a:avLst/>
            <a:gdLst/>
            <a:ahLst/>
            <a:cxnLst/>
            <a:rect l="l" t="t" r="r" b="b"/>
            <a:pathLst>
              <a:path w="2227301" h="1083198">
                <a:moveTo>
                  <a:pt x="0" y="0"/>
                </a:moveTo>
                <a:lnTo>
                  <a:pt x="2227301" y="0"/>
                </a:lnTo>
                <a:lnTo>
                  <a:pt x="2227301" y="1083197"/>
                </a:lnTo>
                <a:lnTo>
                  <a:pt x="0" y="1083197"/>
                </a:lnTo>
                <a:lnTo>
                  <a:pt x="0" y="0"/>
                </a:lnTo>
                <a:close/>
              </a:path>
            </a:pathLst>
          </a:custGeom>
          <a:blipFill>
            <a:blip r:embed="rId5" cstate="print">
              <a:extLst>
                <a:ext uri="{28A0092B-C50C-407E-A947-70E740481C1C}">
                  <a14:useLocalDpi xmlns:a14="http://schemas.microsoft.com/office/drawing/2010/main" xmlns="" val="0"/>
                </a:ext>
              </a:extLst>
            </a:blip>
            <a:stretch>
              <a:fillRect t="-1669"/>
            </a:stretch>
          </a:blipFill>
        </p:spPr>
        <p:txBody>
          <a:bodyPr/>
          <a:lstStyle/>
          <a:p>
            <a:endParaRPr lang="en-GB"/>
          </a:p>
        </p:txBody>
      </p:sp>
      <p:pic>
        <p:nvPicPr>
          <p:cNvPr id="16" name="Picture 22">
            <a:extLst>
              <a:ext uri="{FF2B5EF4-FFF2-40B4-BE49-F238E27FC236}">
                <a16:creationId xmlns:a16="http://schemas.microsoft.com/office/drawing/2014/main" xmlns="" id="{6A80C4FA-9E83-23CC-A92E-8D55DBE66139}"/>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xmlns=""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3229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4752" y="2943000"/>
            <a:ext cx="4837797" cy="2757948"/>
          </a:xfrm>
          <a:noFill/>
          <a:ln w="19050">
            <a:noFill/>
          </a:ln>
        </p:spPr>
        <p:txBody>
          <a:bodyPr/>
          <a:lstStyle/>
          <a:p>
            <a:r>
              <a:rPr lang="en-GB" sz="2400" dirty="0">
                <a:latin typeface="+mj-lt"/>
                <a:cs typeface="Poppins" panose="00000500000000000000" pitchFamily="2" charset="0"/>
              </a:rPr>
              <a:t>Get </a:t>
            </a:r>
            <a:r>
              <a:rPr lang="en-GB" sz="2400" b="0" kern="0" dirty="0">
                <a:latin typeface="+mj-lt"/>
                <a:cs typeface="Poppins" panose="00000500000000000000" pitchFamily="2" charset="0"/>
              </a:rPr>
              <a:t>support, pregnancy testing and free condoms.</a:t>
            </a:r>
          </a:p>
          <a:p>
            <a:pPr algn="l"/>
            <a:r>
              <a:rPr lang="en-GB" sz="2400" b="0" i="0" dirty="0">
                <a:solidFill>
                  <a:srgbClr val="142852"/>
                </a:solidFill>
                <a:effectLst/>
                <a:latin typeface="+mj-lt"/>
              </a:rPr>
              <a:t>For more information choose ‘Talk to a youth worker’ from services list on </a:t>
            </a:r>
            <a:r>
              <a:rPr lang="en-GB" sz="2400" dirty="0">
                <a:solidFill>
                  <a:srgbClr val="002060"/>
                </a:solidFill>
                <a:latin typeface="+mj-lt"/>
                <a:hlinkClick r:id="rId3"/>
              </a:rPr>
              <a:t>this page </a:t>
            </a:r>
            <a:r>
              <a:rPr lang="en-GB" sz="2400" dirty="0">
                <a:solidFill>
                  <a:srgbClr val="002060"/>
                </a:solidFill>
                <a:latin typeface="+mj-lt"/>
              </a:rPr>
              <a:t>or scan code</a:t>
            </a:r>
            <a:endParaRPr lang="en-GB" sz="2400" i="0" dirty="0">
              <a:solidFill>
                <a:srgbClr val="002060"/>
              </a:solidFill>
              <a:effectLst/>
              <a:latin typeface="+mj-lt"/>
            </a:endParaRPr>
          </a:p>
          <a:p>
            <a:pPr marL="0" indent="0">
              <a:spcBef>
                <a:spcPts val="0"/>
              </a:spcBef>
              <a:buNone/>
            </a:pPr>
            <a:endParaRPr lang="en-GB" sz="2400" dirty="0">
              <a:latin typeface="+mj-lt"/>
              <a:cs typeface="Poppins" panose="00000500000000000000" pitchFamily="2" charset="0"/>
            </a:endParaRPr>
          </a:p>
          <a:p>
            <a:pPr marL="0" indent="0">
              <a:buNone/>
            </a:pPr>
            <a:endParaRPr lang="en-GB" b="1" dirty="0">
              <a:cs typeface="Arial"/>
            </a:endParaRPr>
          </a:p>
          <a:p>
            <a:pPr marL="0" indent="0">
              <a:buNone/>
            </a:pPr>
            <a:endParaRPr lang="en-GB" dirty="0">
              <a:cs typeface="Arial"/>
            </a:endParaRPr>
          </a:p>
          <a:p>
            <a:endParaRPr lang="en-GB" dirty="0"/>
          </a:p>
        </p:txBody>
      </p:sp>
      <p:pic>
        <p:nvPicPr>
          <p:cNvPr id="4" name="Picture 3" descr="A qr code with black dots&#10;&#10;Description automatically generated">
            <a:extLst>
              <a:ext uri="{FF2B5EF4-FFF2-40B4-BE49-F238E27FC236}">
                <a16:creationId xmlns:a16="http://schemas.microsoft.com/office/drawing/2014/main" xmlns="" id="{7B4273A7-74BC-23D9-CE8A-22B79098D02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58038" y="5201280"/>
            <a:ext cx="1579374" cy="1579374"/>
          </a:xfrm>
          <a:prstGeom prst="rect">
            <a:avLst/>
          </a:prstGeom>
        </p:spPr>
      </p:pic>
      <p:sp>
        <p:nvSpPr>
          <p:cNvPr id="2" name="TextBox 1">
            <a:extLst>
              <a:ext uri="{FF2B5EF4-FFF2-40B4-BE49-F238E27FC236}">
                <a16:creationId xmlns:a16="http://schemas.microsoft.com/office/drawing/2014/main" xmlns="" id="{0210C8D4-B283-BF03-389D-BED6C2D0B7C3}"/>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11" name="Picture 10">
            <a:extLst>
              <a:ext uri="{FF2B5EF4-FFF2-40B4-BE49-F238E27FC236}">
                <a16:creationId xmlns:a16="http://schemas.microsoft.com/office/drawing/2014/main" xmlns="" id="{9D89D879-7207-0737-1F71-26D18118F58C}"/>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6040" y="119376"/>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A group of women standing in a room&#10;&#10;Description automatically generated">
            <a:extLst>
              <a:ext uri="{FF2B5EF4-FFF2-40B4-BE49-F238E27FC236}">
                <a16:creationId xmlns:a16="http://schemas.microsoft.com/office/drawing/2014/main" xmlns="" id="{9F5D2410-BE51-B492-5B88-850FB0C84E70}"/>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9250" y="2878711"/>
            <a:ext cx="3281897" cy="3281897"/>
          </a:xfrm>
          <a:prstGeom prst="rect">
            <a:avLst/>
          </a:prstGeom>
        </p:spPr>
      </p:pic>
      <p:sp>
        <p:nvSpPr>
          <p:cNvPr id="16" name="TextBox 15">
            <a:extLst>
              <a:ext uri="{FF2B5EF4-FFF2-40B4-BE49-F238E27FC236}">
                <a16:creationId xmlns:a16="http://schemas.microsoft.com/office/drawing/2014/main" xmlns="" id="{CB82A045-83F2-6A12-D053-36AD81A5AD3E}"/>
              </a:ext>
            </a:extLst>
          </p:cNvPr>
          <p:cNvSpPr txBox="1"/>
          <p:nvPr/>
        </p:nvSpPr>
        <p:spPr>
          <a:xfrm>
            <a:off x="340341" y="1511474"/>
            <a:ext cx="8803659" cy="1077218"/>
          </a:xfrm>
          <a:prstGeom prst="rect">
            <a:avLst/>
          </a:prstGeom>
          <a:noFill/>
        </p:spPr>
        <p:txBody>
          <a:bodyPr wrap="square">
            <a:spAutoFit/>
          </a:bodyPr>
          <a:lstStyle/>
          <a:p>
            <a:pPr marL="0" indent="0">
              <a:buNone/>
            </a:pPr>
            <a:r>
              <a:rPr lang="en-GB" sz="3200" dirty="0">
                <a:latin typeface="+mj-lt"/>
                <a:cs typeface="Poppins" panose="00000500000000000000" pitchFamily="2" charset="0"/>
              </a:rPr>
              <a:t>T</a:t>
            </a:r>
            <a:r>
              <a:rPr lang="en-GB" sz="3200" b="1" dirty="0">
                <a:latin typeface="+mj-lt"/>
                <a:cs typeface="Poppins" panose="00000500000000000000" pitchFamily="2" charset="0"/>
              </a:rPr>
              <a:t>alk to a youth worker at a Healthy Respect drop-in</a:t>
            </a:r>
          </a:p>
        </p:txBody>
      </p:sp>
      <p:pic>
        <p:nvPicPr>
          <p:cNvPr id="19" name="Picture 22">
            <a:extLst>
              <a:ext uri="{FF2B5EF4-FFF2-40B4-BE49-F238E27FC236}">
                <a16:creationId xmlns:a16="http://schemas.microsoft.com/office/drawing/2014/main" xmlns="" id="{AAC02A7D-8EBF-4AD8-C0DD-428EEE364EEF}"/>
              </a:ext>
            </a:extLst>
          </p:cNvPr>
          <p:cNvPicPr>
            <a:picLocks noChangeAspect="1" noChangeArrowheads="1"/>
          </p:cNvPicPr>
          <p:nvPr/>
        </p:nvPicPr>
        <p:blipFill>
          <a:blip r:embed="rId7" cstate="print">
            <a:lum bright="10000" contrast="10000"/>
            <a:extLst>
              <a:ext uri="{28A0092B-C50C-407E-A947-70E740481C1C}">
                <a14:useLocalDpi xmlns:a14="http://schemas.microsoft.com/office/drawing/2010/main" xmlns=""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81128314"/>
      </p:ext>
    </p:extLst>
  </p:cSld>
  <p:clrMapOvr>
    <a:masterClrMapping/>
  </p:clrMapOvr>
</p:sld>
</file>

<file path=ppt/theme/theme1.xml><?xml version="1.0" encoding="utf-8"?>
<a:theme xmlns:a="http://schemas.openxmlformats.org/drawingml/2006/main" name="HRpowerpoint">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7030A0"/>
      </a:hlink>
      <a:folHlink>
        <a:srgbClr val="B2B2B2"/>
      </a:folHlink>
    </a:clrScheme>
    <a:fontScheme name="HR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lnDef>
  </a:objectDefaults>
  <a:extraClrSchemeLst>
    <a:extraClrScheme>
      <a:clrScheme name="HR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R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R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R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R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R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R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11f619f-0ff2-4d4a-b6b5-28f48116f86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F2C7C01829B14BA755309D5E279C90" ma:contentTypeVersion="9" ma:contentTypeDescription="Create a new document." ma:contentTypeScope="" ma:versionID="2ea8768401985a2206b06e1ba6fd119b">
  <xsd:schema xmlns:xsd="http://www.w3.org/2001/XMLSchema" xmlns:xs="http://www.w3.org/2001/XMLSchema" xmlns:p="http://schemas.microsoft.com/office/2006/metadata/properties" xmlns:ns3="48a3cf01-9924-4cd7-a6c7-23001d487023" xmlns:ns4="811f619f-0ff2-4d4a-b6b5-28f48116f864" targetNamespace="http://schemas.microsoft.com/office/2006/metadata/properties" ma:root="true" ma:fieldsID="7d3b0569324dd1f9df381c1754a2ef60" ns3:_="" ns4:_="">
    <xsd:import namespace="48a3cf01-9924-4cd7-a6c7-23001d487023"/>
    <xsd:import namespace="811f619f-0ff2-4d4a-b6b5-28f48116f8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a3cf01-9924-4cd7-a6c7-23001d4870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1f619f-0ff2-4d4a-b6b5-28f48116f86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4286FE-C40C-4957-B3BE-FDB9BE54C380}">
  <ds:schemaRefs>
    <ds:schemaRef ds:uri="http://schemas.microsoft.com/sharepoint/v3/contenttype/forms"/>
  </ds:schemaRefs>
</ds:datastoreItem>
</file>

<file path=customXml/itemProps2.xml><?xml version="1.0" encoding="utf-8"?>
<ds:datastoreItem xmlns:ds="http://schemas.openxmlformats.org/officeDocument/2006/customXml" ds:itemID="{19468646-5B9F-4AFF-9AB0-592A6FC058DD}">
  <ds:schemaRefs>
    <ds:schemaRef ds:uri="48a3cf01-9924-4cd7-a6c7-23001d487023"/>
    <ds:schemaRef ds:uri="http://schemas.microsoft.com/office/2006/documentManagement/types"/>
    <ds:schemaRef ds:uri="http://schemas.microsoft.com/office/infopath/2007/PartnerControls"/>
    <ds:schemaRef ds:uri="http://purl.org/dc/elements/1.1/"/>
    <ds:schemaRef ds:uri="http://purl.org/dc/terms/"/>
    <ds:schemaRef ds:uri="811f619f-0ff2-4d4a-b6b5-28f48116f864"/>
    <ds:schemaRef ds:uri="http://schemas.microsoft.com/office/2006/metadata/properties"/>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87BB293-B40D-44CF-8665-8F9C921FE937}">
  <ds:schemaRefs>
    <ds:schemaRef ds:uri="48a3cf01-9924-4cd7-a6c7-23001d487023"/>
    <ds:schemaRef ds:uri="811f619f-0ff2-4d4a-b6b5-28f48116f8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1759</TotalTime>
  <Words>849</Words>
  <Application>Microsoft Office PowerPoint</Application>
  <PresentationFormat>On-screen Show (4:3)</PresentationFormat>
  <Paragraphs>177</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Poppins</vt:lpstr>
      <vt:lpstr>Times New Roman</vt:lpstr>
      <vt:lpstr>Calibri</vt:lpstr>
      <vt:lpstr>Helvetica</vt:lpstr>
      <vt:lpstr>HRpowerpoint</vt:lpstr>
      <vt:lpstr> Sexual health services for  young people</vt:lpstr>
      <vt:lpstr>A sexual health service is a safe place:</vt:lpstr>
      <vt:lpstr>Slide 3</vt:lpstr>
      <vt:lpstr>Young people aged 13 and older can get:</vt:lpstr>
      <vt:lpstr>These services are confidential</vt:lpstr>
      <vt:lpstr>Slide 6</vt:lpstr>
      <vt:lpstr>Where can young people find sexual health services?</vt:lpstr>
      <vt:lpstr>Talk to a school nurse</vt:lpstr>
      <vt:lpstr>Slide 9</vt:lpstr>
      <vt:lpstr>Slide 10</vt:lpstr>
      <vt:lpstr>Get emergency contraception</vt:lpstr>
      <vt:lpstr>Slide 12</vt:lpstr>
      <vt:lpstr>Slide 13</vt:lpstr>
      <vt:lpstr>Slide 14</vt:lpstr>
      <vt:lpstr>Slide 15</vt:lpstr>
      <vt:lpstr>Slide 16</vt:lpstr>
      <vt:lpstr>Slide 17</vt:lpstr>
      <vt:lpstr>Find services near me here</vt:lpstr>
      <vt:lpstr>Slide 19</vt:lpstr>
    </vt:vector>
  </TitlesOfParts>
  <Company>Lothian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36point bold</dc:title>
  <dc:creator>BallW</dc:creator>
  <cp:lastModifiedBy>lisa.balfe</cp:lastModifiedBy>
  <cp:revision>183</cp:revision>
  <dcterms:created xsi:type="dcterms:W3CDTF">2006-06-01T10:02:42Z</dcterms:created>
  <dcterms:modified xsi:type="dcterms:W3CDTF">2025-04-28T15:21:55Z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0x0101009AF2C7C01829B14BA755309D5E279C90</vt:lpwstr>
  </property>
</Properties>
</file>